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9" r:id="rId3"/>
    <p:sldId id="260" r:id="rId4"/>
    <p:sldId id="261" r:id="rId5"/>
    <p:sldId id="264" r:id="rId6"/>
    <p:sldId id="267" r:id="rId7"/>
    <p:sldId id="262" r:id="rId8"/>
    <p:sldId id="265" r:id="rId9"/>
    <p:sldId id="266" r:id="rId10"/>
    <p:sldId id="263" r:id="rId11"/>
    <p:sldId id="258" r:id="rId12"/>
    <p:sldId id="268"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0B4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916"/>
    <p:restoredTop sz="94663"/>
  </p:normalViewPr>
  <p:slideViewPr>
    <p:cSldViewPr snapToGrid="0" snapToObjects="1">
      <p:cViewPr varScale="1">
        <p:scale>
          <a:sx n="82" d="100"/>
          <a:sy n="82" d="100"/>
        </p:scale>
        <p:origin x="859"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tiff>
</file>

<file path=ppt/media/image3.tiff>
</file>

<file path=ppt/media/image4.tiff>
</file>

<file path=ppt/media/image5.png>
</file>

<file path=ppt/media/image6.tiff>
</file>

<file path=ppt/media/image7.tiff>
</file>

<file path=ppt/media/image8.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BE6B3C-A914-4740-93A8-928247453175}"/>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7E1D229B-E9FF-4740-BB85-5B0437D67BD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9C6945EB-5A94-D14F-95F6-47E659158C3C}"/>
              </a:ext>
            </a:extLst>
          </p:cNvPr>
          <p:cNvSpPr>
            <a:spLocks noGrp="1"/>
          </p:cNvSpPr>
          <p:nvPr>
            <p:ph type="dt" sz="half" idx="10"/>
          </p:nvPr>
        </p:nvSpPr>
        <p:spPr/>
        <p:txBody>
          <a:bodyPr/>
          <a:lstStyle/>
          <a:p>
            <a:fld id="{744A0054-E746-6544-81FD-9F386069BE22}" type="datetimeFigureOut">
              <a:rPr lang="en-US" smtClean="0"/>
              <a:t>11/24/2020</a:t>
            </a:fld>
            <a:endParaRPr lang="en-US"/>
          </a:p>
        </p:txBody>
      </p:sp>
      <p:sp>
        <p:nvSpPr>
          <p:cNvPr id="5" name="Footer Placeholder 4">
            <a:extLst>
              <a:ext uri="{FF2B5EF4-FFF2-40B4-BE49-F238E27FC236}">
                <a16:creationId xmlns:a16="http://schemas.microsoft.com/office/drawing/2014/main" id="{B1379790-0735-8448-8CCF-965D1DC1889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2755551-A1C7-F744-8281-A8AA05A57DF3}"/>
              </a:ext>
            </a:extLst>
          </p:cNvPr>
          <p:cNvSpPr>
            <a:spLocks noGrp="1"/>
          </p:cNvSpPr>
          <p:nvPr>
            <p:ph type="sldNum" sz="quarter" idx="12"/>
          </p:nvPr>
        </p:nvSpPr>
        <p:spPr/>
        <p:txBody>
          <a:bodyPr/>
          <a:lstStyle/>
          <a:p>
            <a:fld id="{EFC0D4A9-22E6-6148-B361-409F1EB8F815}" type="slidenum">
              <a:rPr lang="en-US" smtClean="0"/>
              <a:t>‹#›</a:t>
            </a:fld>
            <a:endParaRPr lang="en-US"/>
          </a:p>
        </p:txBody>
      </p:sp>
    </p:spTree>
    <p:extLst>
      <p:ext uri="{BB962C8B-B14F-4D97-AF65-F5344CB8AC3E}">
        <p14:creationId xmlns:p14="http://schemas.microsoft.com/office/powerpoint/2010/main" val="16879722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5EBE8-8AB0-0B47-9A65-DCAD1EB06A61}"/>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CBD09A5B-C43A-6049-80DF-901F88A4959C}"/>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9EE5B7AB-EDD2-FE4C-8CE3-206AEEC46547}"/>
              </a:ext>
            </a:extLst>
          </p:cNvPr>
          <p:cNvSpPr>
            <a:spLocks noGrp="1"/>
          </p:cNvSpPr>
          <p:nvPr>
            <p:ph type="dt" sz="half" idx="10"/>
          </p:nvPr>
        </p:nvSpPr>
        <p:spPr/>
        <p:txBody>
          <a:bodyPr/>
          <a:lstStyle/>
          <a:p>
            <a:fld id="{744A0054-E746-6544-81FD-9F386069BE22}" type="datetimeFigureOut">
              <a:rPr lang="en-US" smtClean="0"/>
              <a:t>11/24/2020</a:t>
            </a:fld>
            <a:endParaRPr lang="en-US"/>
          </a:p>
        </p:txBody>
      </p:sp>
      <p:sp>
        <p:nvSpPr>
          <p:cNvPr id="5" name="Footer Placeholder 4">
            <a:extLst>
              <a:ext uri="{FF2B5EF4-FFF2-40B4-BE49-F238E27FC236}">
                <a16:creationId xmlns:a16="http://schemas.microsoft.com/office/drawing/2014/main" id="{361AF18C-0BDD-8B44-A5EF-E7E77C5FD7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F3DD4F1-6430-CC4E-8E78-3227D49A9AF0}"/>
              </a:ext>
            </a:extLst>
          </p:cNvPr>
          <p:cNvSpPr>
            <a:spLocks noGrp="1"/>
          </p:cNvSpPr>
          <p:nvPr>
            <p:ph type="sldNum" sz="quarter" idx="12"/>
          </p:nvPr>
        </p:nvSpPr>
        <p:spPr/>
        <p:txBody>
          <a:bodyPr/>
          <a:lstStyle/>
          <a:p>
            <a:fld id="{EFC0D4A9-22E6-6148-B361-409F1EB8F815}" type="slidenum">
              <a:rPr lang="en-US" smtClean="0"/>
              <a:t>‹#›</a:t>
            </a:fld>
            <a:endParaRPr lang="en-US"/>
          </a:p>
        </p:txBody>
      </p:sp>
    </p:spTree>
    <p:extLst>
      <p:ext uri="{BB962C8B-B14F-4D97-AF65-F5344CB8AC3E}">
        <p14:creationId xmlns:p14="http://schemas.microsoft.com/office/powerpoint/2010/main" val="22394702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29FE671-2FC3-7740-B8F4-97B66E739ED2}"/>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82CB747D-8A9B-464C-9B00-74916980A435}"/>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D3B58C26-CB1D-6C4C-A820-D862A1191A18}"/>
              </a:ext>
            </a:extLst>
          </p:cNvPr>
          <p:cNvSpPr>
            <a:spLocks noGrp="1"/>
          </p:cNvSpPr>
          <p:nvPr>
            <p:ph type="dt" sz="half" idx="10"/>
          </p:nvPr>
        </p:nvSpPr>
        <p:spPr/>
        <p:txBody>
          <a:bodyPr/>
          <a:lstStyle/>
          <a:p>
            <a:fld id="{744A0054-E746-6544-81FD-9F386069BE22}" type="datetimeFigureOut">
              <a:rPr lang="en-US" smtClean="0"/>
              <a:t>11/24/2020</a:t>
            </a:fld>
            <a:endParaRPr lang="en-US"/>
          </a:p>
        </p:txBody>
      </p:sp>
      <p:sp>
        <p:nvSpPr>
          <p:cNvPr id="5" name="Footer Placeholder 4">
            <a:extLst>
              <a:ext uri="{FF2B5EF4-FFF2-40B4-BE49-F238E27FC236}">
                <a16:creationId xmlns:a16="http://schemas.microsoft.com/office/drawing/2014/main" id="{D54DAF0F-3359-0546-8C39-EC5A1BF5C2A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B212D67-9F92-694C-8003-8627E96E2A67}"/>
              </a:ext>
            </a:extLst>
          </p:cNvPr>
          <p:cNvSpPr>
            <a:spLocks noGrp="1"/>
          </p:cNvSpPr>
          <p:nvPr>
            <p:ph type="sldNum" sz="quarter" idx="12"/>
          </p:nvPr>
        </p:nvSpPr>
        <p:spPr/>
        <p:txBody>
          <a:bodyPr/>
          <a:lstStyle/>
          <a:p>
            <a:fld id="{EFC0D4A9-22E6-6148-B361-409F1EB8F815}" type="slidenum">
              <a:rPr lang="en-US" smtClean="0"/>
              <a:t>‹#›</a:t>
            </a:fld>
            <a:endParaRPr lang="en-US"/>
          </a:p>
        </p:txBody>
      </p:sp>
    </p:spTree>
    <p:extLst>
      <p:ext uri="{BB962C8B-B14F-4D97-AF65-F5344CB8AC3E}">
        <p14:creationId xmlns:p14="http://schemas.microsoft.com/office/powerpoint/2010/main" val="19261563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50BBB8-C641-1B4C-9DA6-B14138F2AC90}"/>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CAB4F0A6-F8CB-FF47-AC4F-9D45A14A5930}"/>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CEB7AB7D-22F5-6D48-AB6E-C40B0CF3CB35}"/>
              </a:ext>
            </a:extLst>
          </p:cNvPr>
          <p:cNvSpPr>
            <a:spLocks noGrp="1"/>
          </p:cNvSpPr>
          <p:nvPr>
            <p:ph type="dt" sz="half" idx="10"/>
          </p:nvPr>
        </p:nvSpPr>
        <p:spPr/>
        <p:txBody>
          <a:bodyPr/>
          <a:lstStyle/>
          <a:p>
            <a:fld id="{744A0054-E746-6544-81FD-9F386069BE22}" type="datetimeFigureOut">
              <a:rPr lang="en-US" smtClean="0"/>
              <a:t>11/24/2020</a:t>
            </a:fld>
            <a:endParaRPr lang="en-US"/>
          </a:p>
        </p:txBody>
      </p:sp>
      <p:sp>
        <p:nvSpPr>
          <p:cNvPr id="5" name="Footer Placeholder 4">
            <a:extLst>
              <a:ext uri="{FF2B5EF4-FFF2-40B4-BE49-F238E27FC236}">
                <a16:creationId xmlns:a16="http://schemas.microsoft.com/office/drawing/2014/main" id="{795AE9E7-7233-8D4B-96F9-96045E7AB1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AE6AC3-72DB-E543-9C0E-059D655A5674}"/>
              </a:ext>
            </a:extLst>
          </p:cNvPr>
          <p:cNvSpPr>
            <a:spLocks noGrp="1"/>
          </p:cNvSpPr>
          <p:nvPr>
            <p:ph type="sldNum" sz="quarter" idx="12"/>
          </p:nvPr>
        </p:nvSpPr>
        <p:spPr/>
        <p:txBody>
          <a:bodyPr/>
          <a:lstStyle/>
          <a:p>
            <a:fld id="{EFC0D4A9-22E6-6148-B361-409F1EB8F815}" type="slidenum">
              <a:rPr lang="en-US" smtClean="0"/>
              <a:t>‹#›</a:t>
            </a:fld>
            <a:endParaRPr lang="en-US"/>
          </a:p>
        </p:txBody>
      </p:sp>
    </p:spTree>
    <p:extLst>
      <p:ext uri="{BB962C8B-B14F-4D97-AF65-F5344CB8AC3E}">
        <p14:creationId xmlns:p14="http://schemas.microsoft.com/office/powerpoint/2010/main" val="25075844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8EBA1-FDCC-2E41-B801-9149E54F622E}"/>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E89EA2DA-172C-5B4C-96AC-0BB0FC24703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21D8AC1E-D071-3243-85D2-7F91BD7626FD}"/>
              </a:ext>
            </a:extLst>
          </p:cNvPr>
          <p:cNvSpPr>
            <a:spLocks noGrp="1"/>
          </p:cNvSpPr>
          <p:nvPr>
            <p:ph type="dt" sz="half" idx="10"/>
          </p:nvPr>
        </p:nvSpPr>
        <p:spPr/>
        <p:txBody>
          <a:bodyPr/>
          <a:lstStyle/>
          <a:p>
            <a:fld id="{744A0054-E746-6544-81FD-9F386069BE22}" type="datetimeFigureOut">
              <a:rPr lang="en-US" smtClean="0"/>
              <a:t>11/24/2020</a:t>
            </a:fld>
            <a:endParaRPr lang="en-US"/>
          </a:p>
        </p:txBody>
      </p:sp>
      <p:sp>
        <p:nvSpPr>
          <p:cNvPr id="5" name="Footer Placeholder 4">
            <a:extLst>
              <a:ext uri="{FF2B5EF4-FFF2-40B4-BE49-F238E27FC236}">
                <a16:creationId xmlns:a16="http://schemas.microsoft.com/office/drawing/2014/main" id="{39388329-F8BF-AF43-B4D8-7E902E145EE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E0772C-8908-F04F-A4C1-42362CE16FE0}"/>
              </a:ext>
            </a:extLst>
          </p:cNvPr>
          <p:cNvSpPr>
            <a:spLocks noGrp="1"/>
          </p:cNvSpPr>
          <p:nvPr>
            <p:ph type="sldNum" sz="quarter" idx="12"/>
          </p:nvPr>
        </p:nvSpPr>
        <p:spPr/>
        <p:txBody>
          <a:bodyPr/>
          <a:lstStyle/>
          <a:p>
            <a:fld id="{EFC0D4A9-22E6-6148-B361-409F1EB8F815}" type="slidenum">
              <a:rPr lang="en-US" smtClean="0"/>
              <a:t>‹#›</a:t>
            </a:fld>
            <a:endParaRPr lang="en-US"/>
          </a:p>
        </p:txBody>
      </p:sp>
    </p:spTree>
    <p:extLst>
      <p:ext uri="{BB962C8B-B14F-4D97-AF65-F5344CB8AC3E}">
        <p14:creationId xmlns:p14="http://schemas.microsoft.com/office/powerpoint/2010/main" val="29916142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C9E1A0-7551-8E48-A118-D8B7AD9B126D}"/>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4B3F956C-614D-824B-A5ED-E265B7A12D2D}"/>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BFA7A332-E903-A649-A6F3-5C95EB6FBFBA}"/>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8DDB7FAF-C088-1D46-A223-1E2C0CCE8573}"/>
              </a:ext>
            </a:extLst>
          </p:cNvPr>
          <p:cNvSpPr>
            <a:spLocks noGrp="1"/>
          </p:cNvSpPr>
          <p:nvPr>
            <p:ph type="dt" sz="half" idx="10"/>
          </p:nvPr>
        </p:nvSpPr>
        <p:spPr/>
        <p:txBody>
          <a:bodyPr/>
          <a:lstStyle/>
          <a:p>
            <a:fld id="{744A0054-E746-6544-81FD-9F386069BE22}" type="datetimeFigureOut">
              <a:rPr lang="en-US" smtClean="0"/>
              <a:t>11/24/2020</a:t>
            </a:fld>
            <a:endParaRPr lang="en-US"/>
          </a:p>
        </p:txBody>
      </p:sp>
      <p:sp>
        <p:nvSpPr>
          <p:cNvPr id="6" name="Footer Placeholder 5">
            <a:extLst>
              <a:ext uri="{FF2B5EF4-FFF2-40B4-BE49-F238E27FC236}">
                <a16:creationId xmlns:a16="http://schemas.microsoft.com/office/drawing/2014/main" id="{D4E62F85-229C-2440-8155-1E40F88EC35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82EF626-B523-3C47-BE5A-7AA05968C9E7}"/>
              </a:ext>
            </a:extLst>
          </p:cNvPr>
          <p:cNvSpPr>
            <a:spLocks noGrp="1"/>
          </p:cNvSpPr>
          <p:nvPr>
            <p:ph type="sldNum" sz="quarter" idx="12"/>
          </p:nvPr>
        </p:nvSpPr>
        <p:spPr/>
        <p:txBody>
          <a:bodyPr/>
          <a:lstStyle/>
          <a:p>
            <a:fld id="{EFC0D4A9-22E6-6148-B361-409F1EB8F815}" type="slidenum">
              <a:rPr lang="en-US" smtClean="0"/>
              <a:t>‹#›</a:t>
            </a:fld>
            <a:endParaRPr lang="en-US"/>
          </a:p>
        </p:txBody>
      </p:sp>
    </p:spTree>
    <p:extLst>
      <p:ext uri="{BB962C8B-B14F-4D97-AF65-F5344CB8AC3E}">
        <p14:creationId xmlns:p14="http://schemas.microsoft.com/office/powerpoint/2010/main" val="24431204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4E70F-988B-4C4C-BCEB-533C763B8EF5}"/>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262BF99F-C7D6-2A48-80D0-5E00CFCCFD7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E3A9A6E8-3EB1-E644-8EE7-441D53AD71D1}"/>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17E85C3E-E421-F44B-B16C-F7D3A611396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32470BD4-D4D2-3D4D-900F-04F7AA50FB30}"/>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C94223E2-67AE-FA4E-AD4E-9604A4183DA8}"/>
              </a:ext>
            </a:extLst>
          </p:cNvPr>
          <p:cNvSpPr>
            <a:spLocks noGrp="1"/>
          </p:cNvSpPr>
          <p:nvPr>
            <p:ph type="dt" sz="half" idx="10"/>
          </p:nvPr>
        </p:nvSpPr>
        <p:spPr/>
        <p:txBody>
          <a:bodyPr/>
          <a:lstStyle/>
          <a:p>
            <a:fld id="{744A0054-E746-6544-81FD-9F386069BE22}" type="datetimeFigureOut">
              <a:rPr lang="en-US" smtClean="0"/>
              <a:t>11/24/2020</a:t>
            </a:fld>
            <a:endParaRPr lang="en-US"/>
          </a:p>
        </p:txBody>
      </p:sp>
      <p:sp>
        <p:nvSpPr>
          <p:cNvPr id="8" name="Footer Placeholder 7">
            <a:extLst>
              <a:ext uri="{FF2B5EF4-FFF2-40B4-BE49-F238E27FC236}">
                <a16:creationId xmlns:a16="http://schemas.microsoft.com/office/drawing/2014/main" id="{34CF10A2-B379-744E-93B0-96EB8C50C57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220A762-E154-FE4F-BFE2-B7A83CE63D52}"/>
              </a:ext>
            </a:extLst>
          </p:cNvPr>
          <p:cNvSpPr>
            <a:spLocks noGrp="1"/>
          </p:cNvSpPr>
          <p:nvPr>
            <p:ph type="sldNum" sz="quarter" idx="12"/>
          </p:nvPr>
        </p:nvSpPr>
        <p:spPr/>
        <p:txBody>
          <a:bodyPr/>
          <a:lstStyle/>
          <a:p>
            <a:fld id="{EFC0D4A9-22E6-6148-B361-409F1EB8F815}" type="slidenum">
              <a:rPr lang="en-US" smtClean="0"/>
              <a:t>‹#›</a:t>
            </a:fld>
            <a:endParaRPr lang="en-US"/>
          </a:p>
        </p:txBody>
      </p:sp>
    </p:spTree>
    <p:extLst>
      <p:ext uri="{BB962C8B-B14F-4D97-AF65-F5344CB8AC3E}">
        <p14:creationId xmlns:p14="http://schemas.microsoft.com/office/powerpoint/2010/main" val="36853989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D355AC-2DBD-EE4A-8DDC-10FF7390CC29}"/>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BF971502-51B8-8C43-9297-8812400392F8}"/>
              </a:ext>
            </a:extLst>
          </p:cNvPr>
          <p:cNvSpPr>
            <a:spLocks noGrp="1"/>
          </p:cNvSpPr>
          <p:nvPr>
            <p:ph type="dt" sz="half" idx="10"/>
          </p:nvPr>
        </p:nvSpPr>
        <p:spPr/>
        <p:txBody>
          <a:bodyPr/>
          <a:lstStyle/>
          <a:p>
            <a:fld id="{744A0054-E746-6544-81FD-9F386069BE22}" type="datetimeFigureOut">
              <a:rPr lang="en-US" smtClean="0"/>
              <a:t>11/24/2020</a:t>
            </a:fld>
            <a:endParaRPr lang="en-US"/>
          </a:p>
        </p:txBody>
      </p:sp>
      <p:sp>
        <p:nvSpPr>
          <p:cNvPr id="4" name="Footer Placeholder 3">
            <a:extLst>
              <a:ext uri="{FF2B5EF4-FFF2-40B4-BE49-F238E27FC236}">
                <a16:creationId xmlns:a16="http://schemas.microsoft.com/office/drawing/2014/main" id="{59742851-72B4-AD4A-80E7-FDA9B2AAEA3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C33021D-F762-F548-91CC-6D272B70627D}"/>
              </a:ext>
            </a:extLst>
          </p:cNvPr>
          <p:cNvSpPr>
            <a:spLocks noGrp="1"/>
          </p:cNvSpPr>
          <p:nvPr>
            <p:ph type="sldNum" sz="quarter" idx="12"/>
          </p:nvPr>
        </p:nvSpPr>
        <p:spPr/>
        <p:txBody>
          <a:bodyPr/>
          <a:lstStyle/>
          <a:p>
            <a:fld id="{EFC0D4A9-22E6-6148-B361-409F1EB8F815}" type="slidenum">
              <a:rPr lang="en-US" smtClean="0"/>
              <a:t>‹#›</a:t>
            </a:fld>
            <a:endParaRPr lang="en-US"/>
          </a:p>
        </p:txBody>
      </p:sp>
    </p:spTree>
    <p:extLst>
      <p:ext uri="{BB962C8B-B14F-4D97-AF65-F5344CB8AC3E}">
        <p14:creationId xmlns:p14="http://schemas.microsoft.com/office/powerpoint/2010/main" val="5687820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A1FFC5F-BCE7-7147-B4E2-0B0A45E42380}"/>
              </a:ext>
            </a:extLst>
          </p:cNvPr>
          <p:cNvSpPr>
            <a:spLocks noGrp="1"/>
          </p:cNvSpPr>
          <p:nvPr>
            <p:ph type="dt" sz="half" idx="10"/>
          </p:nvPr>
        </p:nvSpPr>
        <p:spPr/>
        <p:txBody>
          <a:bodyPr/>
          <a:lstStyle/>
          <a:p>
            <a:fld id="{744A0054-E746-6544-81FD-9F386069BE22}" type="datetimeFigureOut">
              <a:rPr lang="en-US" smtClean="0"/>
              <a:t>11/24/2020</a:t>
            </a:fld>
            <a:endParaRPr lang="en-US"/>
          </a:p>
        </p:txBody>
      </p:sp>
      <p:sp>
        <p:nvSpPr>
          <p:cNvPr id="3" name="Footer Placeholder 2">
            <a:extLst>
              <a:ext uri="{FF2B5EF4-FFF2-40B4-BE49-F238E27FC236}">
                <a16:creationId xmlns:a16="http://schemas.microsoft.com/office/drawing/2014/main" id="{BA5D1FC8-70F7-034E-AC09-AEA5073C21F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737CF15-91C9-8B40-8AD2-4FB288C0B9C8}"/>
              </a:ext>
            </a:extLst>
          </p:cNvPr>
          <p:cNvSpPr>
            <a:spLocks noGrp="1"/>
          </p:cNvSpPr>
          <p:nvPr>
            <p:ph type="sldNum" sz="quarter" idx="12"/>
          </p:nvPr>
        </p:nvSpPr>
        <p:spPr/>
        <p:txBody>
          <a:bodyPr/>
          <a:lstStyle/>
          <a:p>
            <a:fld id="{EFC0D4A9-22E6-6148-B361-409F1EB8F815}" type="slidenum">
              <a:rPr lang="en-US" smtClean="0"/>
              <a:t>‹#›</a:t>
            </a:fld>
            <a:endParaRPr lang="en-US"/>
          </a:p>
        </p:txBody>
      </p:sp>
    </p:spTree>
    <p:extLst>
      <p:ext uri="{BB962C8B-B14F-4D97-AF65-F5344CB8AC3E}">
        <p14:creationId xmlns:p14="http://schemas.microsoft.com/office/powerpoint/2010/main" val="30448556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13F455-E4AF-8343-B974-1839D1696CF7}"/>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7DEAB3B4-A4C2-8F49-B360-74086E4F570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0753048B-5A4C-CE44-AB85-6B5DDA88308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DA1B4F9F-619A-5945-8A9C-5F9988A48532}"/>
              </a:ext>
            </a:extLst>
          </p:cNvPr>
          <p:cNvSpPr>
            <a:spLocks noGrp="1"/>
          </p:cNvSpPr>
          <p:nvPr>
            <p:ph type="dt" sz="half" idx="10"/>
          </p:nvPr>
        </p:nvSpPr>
        <p:spPr/>
        <p:txBody>
          <a:bodyPr/>
          <a:lstStyle/>
          <a:p>
            <a:fld id="{744A0054-E746-6544-81FD-9F386069BE22}" type="datetimeFigureOut">
              <a:rPr lang="en-US" smtClean="0"/>
              <a:t>11/24/2020</a:t>
            </a:fld>
            <a:endParaRPr lang="en-US"/>
          </a:p>
        </p:txBody>
      </p:sp>
      <p:sp>
        <p:nvSpPr>
          <p:cNvPr id="6" name="Footer Placeholder 5">
            <a:extLst>
              <a:ext uri="{FF2B5EF4-FFF2-40B4-BE49-F238E27FC236}">
                <a16:creationId xmlns:a16="http://schemas.microsoft.com/office/drawing/2014/main" id="{C288D0F5-83F8-D241-9764-BB1F34E245F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EB4A89A-5798-3F4F-B7D2-8B1E7E9ED5F1}"/>
              </a:ext>
            </a:extLst>
          </p:cNvPr>
          <p:cNvSpPr>
            <a:spLocks noGrp="1"/>
          </p:cNvSpPr>
          <p:nvPr>
            <p:ph type="sldNum" sz="quarter" idx="12"/>
          </p:nvPr>
        </p:nvSpPr>
        <p:spPr/>
        <p:txBody>
          <a:bodyPr/>
          <a:lstStyle/>
          <a:p>
            <a:fld id="{EFC0D4A9-22E6-6148-B361-409F1EB8F815}" type="slidenum">
              <a:rPr lang="en-US" smtClean="0"/>
              <a:t>‹#›</a:t>
            </a:fld>
            <a:endParaRPr lang="en-US"/>
          </a:p>
        </p:txBody>
      </p:sp>
    </p:spTree>
    <p:extLst>
      <p:ext uri="{BB962C8B-B14F-4D97-AF65-F5344CB8AC3E}">
        <p14:creationId xmlns:p14="http://schemas.microsoft.com/office/powerpoint/2010/main" val="1453673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CEA34E-DCEC-9147-97AD-D9C96B4ABABA}"/>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5C76E3F8-F3A3-9F45-92BF-48243BB7CAB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9222981-3BB1-4648-A915-701B552FB1D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200FCF8-BCF7-624D-90CF-881D38186DF4}"/>
              </a:ext>
            </a:extLst>
          </p:cNvPr>
          <p:cNvSpPr>
            <a:spLocks noGrp="1"/>
          </p:cNvSpPr>
          <p:nvPr>
            <p:ph type="dt" sz="half" idx="10"/>
          </p:nvPr>
        </p:nvSpPr>
        <p:spPr/>
        <p:txBody>
          <a:bodyPr/>
          <a:lstStyle/>
          <a:p>
            <a:fld id="{744A0054-E746-6544-81FD-9F386069BE22}" type="datetimeFigureOut">
              <a:rPr lang="en-US" smtClean="0"/>
              <a:t>11/24/2020</a:t>
            </a:fld>
            <a:endParaRPr lang="en-US"/>
          </a:p>
        </p:txBody>
      </p:sp>
      <p:sp>
        <p:nvSpPr>
          <p:cNvPr id="6" name="Footer Placeholder 5">
            <a:extLst>
              <a:ext uri="{FF2B5EF4-FFF2-40B4-BE49-F238E27FC236}">
                <a16:creationId xmlns:a16="http://schemas.microsoft.com/office/drawing/2014/main" id="{855FD4B5-71FD-A446-91F8-4BF8BD1EB60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54AF525-C279-8947-BDEE-7027AD945E5D}"/>
              </a:ext>
            </a:extLst>
          </p:cNvPr>
          <p:cNvSpPr>
            <a:spLocks noGrp="1"/>
          </p:cNvSpPr>
          <p:nvPr>
            <p:ph type="sldNum" sz="quarter" idx="12"/>
          </p:nvPr>
        </p:nvSpPr>
        <p:spPr/>
        <p:txBody>
          <a:bodyPr/>
          <a:lstStyle/>
          <a:p>
            <a:fld id="{EFC0D4A9-22E6-6148-B361-409F1EB8F815}" type="slidenum">
              <a:rPr lang="en-US" smtClean="0"/>
              <a:t>‹#›</a:t>
            </a:fld>
            <a:endParaRPr lang="en-US"/>
          </a:p>
        </p:txBody>
      </p:sp>
    </p:spTree>
    <p:extLst>
      <p:ext uri="{BB962C8B-B14F-4D97-AF65-F5344CB8AC3E}">
        <p14:creationId xmlns:p14="http://schemas.microsoft.com/office/powerpoint/2010/main" val="29387669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3E20CE7-BD00-6244-999B-C45898B0D61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77A523C6-B849-5945-8C1D-74BBF620955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64690CFB-BA1D-3C46-AE38-66F0A5BC1E8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44A0054-E746-6544-81FD-9F386069BE22}" type="datetimeFigureOut">
              <a:rPr lang="en-US" smtClean="0"/>
              <a:t>11/24/2020</a:t>
            </a:fld>
            <a:endParaRPr lang="en-US"/>
          </a:p>
        </p:txBody>
      </p:sp>
      <p:sp>
        <p:nvSpPr>
          <p:cNvPr id="5" name="Footer Placeholder 4">
            <a:extLst>
              <a:ext uri="{FF2B5EF4-FFF2-40B4-BE49-F238E27FC236}">
                <a16:creationId xmlns:a16="http://schemas.microsoft.com/office/drawing/2014/main" id="{6EE72DBB-0ED8-F443-8034-5D5B0E0ECC6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142EA9B-3772-1141-8CE2-6434E342D20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FC0D4A9-22E6-6148-B361-409F1EB8F815}" type="slidenum">
              <a:rPr lang="en-US" smtClean="0"/>
              <a:t>‹#›</a:t>
            </a:fld>
            <a:endParaRPr lang="en-US"/>
          </a:p>
        </p:txBody>
      </p:sp>
    </p:spTree>
    <p:extLst>
      <p:ext uri="{BB962C8B-B14F-4D97-AF65-F5344CB8AC3E}">
        <p14:creationId xmlns:p14="http://schemas.microsoft.com/office/powerpoint/2010/main" val="17172409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98C6878B-5E93-F341-AC77-2423C100D7C5}"/>
              </a:ext>
            </a:extLst>
          </p:cNvPr>
          <p:cNvSpPr txBox="1"/>
          <p:nvPr/>
        </p:nvSpPr>
        <p:spPr>
          <a:xfrm>
            <a:off x="476518" y="280393"/>
            <a:ext cx="11217499" cy="5447645"/>
          </a:xfrm>
          <a:prstGeom prst="rect">
            <a:avLst/>
          </a:prstGeom>
          <a:noFill/>
        </p:spPr>
        <p:txBody>
          <a:bodyPr wrap="square" rtlCol="0">
            <a:spAutoFit/>
          </a:bodyPr>
          <a:lstStyle/>
          <a:p>
            <a:pPr>
              <a:spcAft>
                <a:spcPts val="1200"/>
              </a:spcAft>
            </a:pPr>
            <a:r>
              <a:rPr lang="en-US" sz="4000" b="1" dirty="0">
                <a:solidFill>
                  <a:srgbClr val="50B400"/>
                </a:solidFill>
                <a:latin typeface="+mj-lt"/>
              </a:rPr>
              <a:t>Midterm Presentation</a:t>
            </a:r>
          </a:p>
          <a:p>
            <a:pPr>
              <a:spcAft>
                <a:spcPts val="1200"/>
              </a:spcAft>
            </a:pPr>
            <a:r>
              <a:rPr lang="en-US" sz="3200" b="1" dirty="0">
                <a:latin typeface="+mj-lt"/>
              </a:rPr>
              <a:t>Project Conceptualization </a:t>
            </a:r>
            <a:endParaRPr lang="en-US" sz="4000" b="1" dirty="0">
              <a:latin typeface="+mj-lt"/>
            </a:endParaRPr>
          </a:p>
          <a:p>
            <a:pPr>
              <a:spcAft>
                <a:spcPts val="1200"/>
              </a:spcAft>
            </a:pPr>
            <a:br>
              <a:rPr lang="en-US" sz="2800" b="1" dirty="0">
                <a:latin typeface="+mj-lt"/>
              </a:rPr>
            </a:br>
            <a:endParaRPr lang="en-US" sz="2800" b="1" dirty="0">
              <a:latin typeface="+mj-lt"/>
            </a:endParaRPr>
          </a:p>
          <a:p>
            <a:pPr>
              <a:spcAft>
                <a:spcPts val="1200"/>
              </a:spcAft>
            </a:pPr>
            <a:r>
              <a:rPr lang="en-US" sz="2400" b="1" dirty="0">
                <a:latin typeface="+mj-lt"/>
              </a:rPr>
              <a:t>Project Title: Developing a Tool for Collaborative Cinematic VR Production</a:t>
            </a:r>
            <a:r>
              <a:rPr lang="en-US" sz="2400" dirty="0">
                <a:highlight>
                  <a:srgbClr val="FFFF00"/>
                </a:highlight>
                <a:latin typeface="+mj-lt"/>
              </a:rPr>
              <a:t> </a:t>
            </a:r>
          </a:p>
          <a:p>
            <a:r>
              <a:rPr lang="en-US" sz="2400" b="1" dirty="0">
                <a:latin typeface="+mj-lt"/>
              </a:rPr>
              <a:t>Group: Filipe &amp; Isaac</a:t>
            </a:r>
            <a:endParaRPr lang="en-US" sz="2400" dirty="0">
              <a:highlight>
                <a:srgbClr val="FFFF00"/>
              </a:highlight>
              <a:latin typeface="+mj-lt"/>
            </a:endParaRPr>
          </a:p>
          <a:p>
            <a:br>
              <a:rPr lang="en-US" sz="2400" dirty="0">
                <a:latin typeface="+mj-lt"/>
              </a:rPr>
            </a:br>
            <a:endParaRPr lang="en-US" sz="2400" dirty="0">
              <a:latin typeface="+mj-lt"/>
            </a:endParaRPr>
          </a:p>
          <a:p>
            <a:r>
              <a:rPr lang="en-US" sz="2400" b="1" dirty="0">
                <a:latin typeface="+mj-lt"/>
              </a:rPr>
              <a:t>Practical assignment goal: </a:t>
            </a:r>
            <a:r>
              <a:rPr lang="en-US" sz="2400" dirty="0">
                <a:latin typeface="+mj-lt"/>
              </a:rPr>
              <a:t>Development of a VR application using a human-centered approach, specific devices and libraries. </a:t>
            </a:r>
          </a:p>
          <a:p>
            <a:endParaRPr lang="en-US" sz="2800" dirty="0">
              <a:latin typeface="+mj-lt"/>
            </a:endParaRPr>
          </a:p>
        </p:txBody>
      </p:sp>
      <p:cxnSp>
        <p:nvCxnSpPr>
          <p:cNvPr id="11" name="Straight Connector 10">
            <a:extLst>
              <a:ext uri="{FF2B5EF4-FFF2-40B4-BE49-F238E27FC236}">
                <a16:creationId xmlns:a16="http://schemas.microsoft.com/office/drawing/2014/main" id="{38C9EEF2-12EF-6742-9E72-78A451EAF230}"/>
              </a:ext>
            </a:extLst>
          </p:cNvPr>
          <p:cNvCxnSpPr/>
          <p:nvPr/>
        </p:nvCxnSpPr>
        <p:spPr bwMode="auto">
          <a:xfrm>
            <a:off x="476518" y="6168980"/>
            <a:ext cx="11217499" cy="0"/>
          </a:xfrm>
          <a:prstGeom prst="line">
            <a:avLst/>
          </a:prstGeom>
          <a:noFill/>
          <a:ln w="19050" cap="flat" cmpd="sng" algn="ctr">
            <a:solidFill>
              <a:srgbClr val="50B4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2" name="Foliennummernplatzhalter 1">
            <a:extLst>
              <a:ext uri="{FF2B5EF4-FFF2-40B4-BE49-F238E27FC236}">
                <a16:creationId xmlns:a16="http://schemas.microsoft.com/office/drawing/2014/main" id="{B1222CC1-5A56-ED4F-96F7-BA05E71FBDB4}"/>
              </a:ext>
            </a:extLst>
          </p:cNvPr>
          <p:cNvSpPr txBox="1">
            <a:spLocks/>
          </p:cNvSpPr>
          <p:nvPr/>
        </p:nvSpPr>
        <p:spPr>
          <a:xfrm>
            <a:off x="385078" y="6349881"/>
            <a:ext cx="2671668"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dirty="0">
                <a:latin typeface="+mj-lt"/>
              </a:rPr>
              <a:t>RVA</a:t>
            </a:r>
          </a:p>
        </p:txBody>
      </p:sp>
      <p:pic>
        <p:nvPicPr>
          <p:cNvPr id="14" name="Picture 13">
            <a:extLst>
              <a:ext uri="{FF2B5EF4-FFF2-40B4-BE49-F238E27FC236}">
                <a16:creationId xmlns:a16="http://schemas.microsoft.com/office/drawing/2014/main" id="{0494E2F3-B583-BA48-A4B7-4B4E701F4A97}"/>
              </a:ext>
            </a:extLst>
          </p:cNvPr>
          <p:cNvPicPr>
            <a:picLocks noChangeAspect="1"/>
          </p:cNvPicPr>
          <p:nvPr/>
        </p:nvPicPr>
        <p:blipFill>
          <a:blip r:embed="rId2"/>
          <a:stretch>
            <a:fillRect/>
          </a:stretch>
        </p:blipFill>
        <p:spPr>
          <a:xfrm>
            <a:off x="8524156" y="334799"/>
            <a:ext cx="3169861" cy="627005"/>
          </a:xfrm>
          <a:prstGeom prst="rect">
            <a:avLst/>
          </a:prstGeom>
        </p:spPr>
      </p:pic>
    </p:spTree>
    <p:extLst>
      <p:ext uri="{BB962C8B-B14F-4D97-AF65-F5344CB8AC3E}">
        <p14:creationId xmlns:p14="http://schemas.microsoft.com/office/powerpoint/2010/main" val="27574851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CBF51C8-3461-9848-83B2-359B5540E1FF}"/>
              </a:ext>
            </a:extLst>
          </p:cNvPr>
          <p:cNvPicPr>
            <a:picLocks noChangeAspect="1"/>
          </p:cNvPicPr>
          <p:nvPr/>
        </p:nvPicPr>
        <p:blipFill rotWithShape="1">
          <a:blip r:embed="rId2"/>
          <a:srcRect l="30275" r="29450"/>
          <a:stretch/>
        </p:blipFill>
        <p:spPr>
          <a:xfrm>
            <a:off x="8720623" y="1195448"/>
            <a:ext cx="3178667" cy="4467103"/>
          </a:xfrm>
          <a:prstGeom prst="rect">
            <a:avLst/>
          </a:prstGeom>
        </p:spPr>
      </p:pic>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10</a:t>
            </a:fld>
            <a:endParaRPr lang="en-US" sz="1400">
              <a:latin typeface="+mj-lt"/>
            </a:endParaRPr>
          </a:p>
        </p:txBody>
      </p:sp>
      <p:sp>
        <p:nvSpPr>
          <p:cNvPr id="8" name="TextBox 7">
            <a:extLst>
              <a:ext uri="{FF2B5EF4-FFF2-40B4-BE49-F238E27FC236}">
                <a16:creationId xmlns:a16="http://schemas.microsoft.com/office/drawing/2014/main" id="{98C6878B-5E93-F341-AC77-2423C100D7C5}"/>
              </a:ext>
            </a:extLst>
          </p:cNvPr>
          <p:cNvSpPr txBox="1"/>
          <p:nvPr/>
        </p:nvSpPr>
        <p:spPr>
          <a:xfrm>
            <a:off x="477836" y="1783684"/>
            <a:ext cx="8507544" cy="2862322"/>
          </a:xfrm>
          <a:prstGeom prst="rect">
            <a:avLst/>
          </a:prstGeom>
          <a:noFill/>
        </p:spPr>
        <p:txBody>
          <a:bodyPr wrap="square" rtlCol="0">
            <a:spAutoFit/>
          </a:bodyPr>
          <a:lstStyle/>
          <a:p>
            <a:pPr marL="285750" indent="-285750">
              <a:buFont typeface="Arial" panose="020B0604020202020204" pitchFamily="34" charset="0"/>
              <a:buChar char="•"/>
            </a:pPr>
            <a:r>
              <a:rPr lang="en-US" sz="2000" dirty="0">
                <a:latin typeface="+mj-lt"/>
              </a:rPr>
              <a:t>We added a self-imposed constraint consisting on </a:t>
            </a:r>
            <a:r>
              <a:rPr lang="en-US" sz="2000" b="1" dirty="0">
                <a:solidFill>
                  <a:srgbClr val="50B400"/>
                </a:solidFill>
                <a:latin typeface="+mj-lt"/>
              </a:rPr>
              <a:t>resorting to UE4</a:t>
            </a:r>
            <a:r>
              <a:rPr lang="en-US" sz="2000" dirty="0">
                <a:latin typeface="+mj-lt"/>
              </a:rPr>
              <a:t> rather than Unity for the implementation of the project</a:t>
            </a:r>
          </a:p>
          <a:p>
            <a:pPr marL="285750" indent="-285750">
              <a:buFont typeface="Arial" panose="020B0604020202020204" pitchFamily="34" charset="0"/>
              <a:buChar char="•"/>
            </a:pPr>
            <a:r>
              <a:rPr lang="en-US" sz="2000" dirty="0">
                <a:latin typeface="+mj-lt"/>
              </a:rPr>
              <a:t>Mobility is crucial, so we intent to </a:t>
            </a:r>
            <a:r>
              <a:rPr lang="en-US" sz="2000" b="1" dirty="0">
                <a:solidFill>
                  <a:srgbClr val="50B400"/>
                </a:solidFill>
                <a:latin typeface="+mj-lt"/>
              </a:rPr>
              <a:t>support only wireless HMDs</a:t>
            </a:r>
            <a:br>
              <a:rPr lang="en-US" sz="2000" dirty="0">
                <a:latin typeface="+mj-lt"/>
              </a:rPr>
            </a:br>
            <a:r>
              <a:rPr lang="en-US" sz="2000" dirty="0">
                <a:latin typeface="+mj-lt"/>
              </a:rPr>
              <a:t>(Oculus Quest 1 and 2, Google Cardboard)</a:t>
            </a:r>
          </a:p>
          <a:p>
            <a:pPr marL="285750" indent="-285750">
              <a:buFont typeface="Arial" panose="020B0604020202020204" pitchFamily="34" charset="0"/>
              <a:buChar char="•"/>
            </a:pPr>
            <a:r>
              <a:rPr lang="en-US" sz="2000" dirty="0">
                <a:latin typeface="+mj-lt"/>
              </a:rPr>
              <a:t>This adds a </a:t>
            </a:r>
            <a:r>
              <a:rPr lang="en-US" sz="2000" b="1" dirty="0">
                <a:solidFill>
                  <a:srgbClr val="50B400"/>
                </a:solidFill>
                <a:latin typeface="+mj-lt"/>
              </a:rPr>
              <a:t>processing capacity limitation</a:t>
            </a:r>
            <a:r>
              <a:rPr lang="en-US" sz="2000" dirty="0">
                <a:latin typeface="+mj-lt"/>
              </a:rPr>
              <a:t>, graphics will not be highly realistic</a:t>
            </a:r>
          </a:p>
          <a:p>
            <a:pPr marL="285750" indent="-285750">
              <a:buFont typeface="Arial" panose="020B0604020202020204" pitchFamily="34" charset="0"/>
              <a:buChar char="•"/>
            </a:pPr>
            <a:r>
              <a:rPr lang="en-US" sz="2000" dirty="0">
                <a:latin typeface="+mj-lt"/>
              </a:rPr>
              <a:t>Collaboration requires </a:t>
            </a:r>
            <a:r>
              <a:rPr lang="en-US" sz="2000" b="1" dirty="0">
                <a:solidFill>
                  <a:srgbClr val="50B400"/>
                </a:solidFill>
                <a:latin typeface="+mj-lt"/>
              </a:rPr>
              <a:t>fast internet connection</a:t>
            </a:r>
          </a:p>
          <a:p>
            <a:pPr marL="285750" indent="-285750">
              <a:buFont typeface="Arial" panose="020B0604020202020204" pitchFamily="34" charset="0"/>
              <a:buChar char="•"/>
            </a:pPr>
            <a:endParaRPr lang="en-US" sz="2000" dirty="0">
              <a:latin typeface="+mj-lt"/>
            </a:endParaRPr>
          </a:p>
          <a:p>
            <a:pPr marL="285750" indent="-285750">
              <a:buFont typeface="Arial" panose="020B0604020202020204" pitchFamily="34" charset="0"/>
              <a:buChar char="•"/>
            </a:pPr>
            <a:r>
              <a:rPr lang="en-US" sz="2000" dirty="0">
                <a:latin typeface="+mj-lt"/>
              </a:rPr>
              <a:t>The biggest challenge will most likely be </a:t>
            </a:r>
            <a:r>
              <a:rPr lang="en-US" sz="2000" b="1" dirty="0">
                <a:solidFill>
                  <a:srgbClr val="50B400"/>
                </a:solidFill>
                <a:latin typeface="+mj-lt"/>
              </a:rPr>
              <a:t>achieving a functional and intuitive method of camera manipulation</a:t>
            </a:r>
            <a:r>
              <a:rPr lang="en-US" sz="2000" dirty="0">
                <a:latin typeface="+mj-lt"/>
              </a:rPr>
              <a:t> as well as </a:t>
            </a:r>
            <a:r>
              <a:rPr lang="en-US" sz="2000" b="1" dirty="0">
                <a:solidFill>
                  <a:srgbClr val="50B400"/>
                </a:solidFill>
                <a:latin typeface="+mj-lt"/>
              </a:rPr>
              <a:t>video recording in 360 degrees</a:t>
            </a:r>
          </a:p>
        </p:txBody>
      </p:sp>
      <p:cxnSp>
        <p:nvCxnSpPr>
          <p:cNvPr id="11" name="Straight Connector 10">
            <a:extLst>
              <a:ext uri="{FF2B5EF4-FFF2-40B4-BE49-F238E27FC236}">
                <a16:creationId xmlns:a16="http://schemas.microsoft.com/office/drawing/2014/main" id="{38C9EEF2-12EF-6742-9E72-78A451EAF230}"/>
              </a:ext>
            </a:extLst>
          </p:cNvPr>
          <p:cNvCxnSpPr/>
          <p:nvPr/>
        </p:nvCxnSpPr>
        <p:spPr bwMode="auto">
          <a:xfrm>
            <a:off x="476518" y="6168980"/>
            <a:ext cx="11217499" cy="0"/>
          </a:xfrm>
          <a:prstGeom prst="line">
            <a:avLst/>
          </a:prstGeom>
          <a:noFill/>
          <a:ln w="19050" cap="flat" cmpd="sng" algn="ctr">
            <a:solidFill>
              <a:srgbClr val="50B4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6" name="Rectangle 2">
            <a:extLst>
              <a:ext uri="{FF2B5EF4-FFF2-40B4-BE49-F238E27FC236}">
                <a16:creationId xmlns:a16="http://schemas.microsoft.com/office/drawing/2014/main" id="{069A5CC6-F1B7-A549-B9B3-8C107A825F25}"/>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b="1" dirty="0"/>
              <a:t>Project Constrains</a:t>
            </a:r>
          </a:p>
        </p:txBody>
      </p:sp>
      <p:sp>
        <p:nvSpPr>
          <p:cNvPr id="17" name="Rectangle 2">
            <a:extLst>
              <a:ext uri="{FF2B5EF4-FFF2-40B4-BE49-F238E27FC236}">
                <a16:creationId xmlns:a16="http://schemas.microsoft.com/office/drawing/2014/main" id="{E18E32C2-9443-1B4A-943F-DE250EF90696}"/>
              </a:ext>
            </a:extLst>
          </p:cNvPr>
          <p:cNvSpPr txBox="1">
            <a:spLocks noChangeArrowheads="1"/>
          </p:cNvSpPr>
          <p:nvPr/>
        </p:nvSpPr>
        <p:spPr bwMode="auto">
          <a:xfrm>
            <a:off x="582930" y="854058"/>
            <a:ext cx="11128057" cy="861774"/>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dirty="0">
                <a:solidFill>
                  <a:srgbClr val="50B400"/>
                </a:solidFill>
              </a:rPr>
              <a:t>A Tool for Collaborative CVR Production</a:t>
            </a:r>
          </a:p>
          <a:p>
            <a:endParaRPr lang="en-US" sz="2800" kern="0" dirty="0">
              <a:solidFill>
                <a:srgbClr val="50B400"/>
              </a:solidFill>
            </a:endParaRPr>
          </a:p>
        </p:txBody>
      </p:sp>
      <p:sp>
        <p:nvSpPr>
          <p:cNvPr id="9" name="Foliennummernplatzhalter 1">
            <a:extLst>
              <a:ext uri="{FF2B5EF4-FFF2-40B4-BE49-F238E27FC236}">
                <a16:creationId xmlns:a16="http://schemas.microsoft.com/office/drawing/2014/main" id="{7364E5EA-B707-4FC9-91C3-900B55930C43}"/>
              </a:ext>
            </a:extLst>
          </p:cNvPr>
          <p:cNvSpPr txBox="1">
            <a:spLocks/>
          </p:cNvSpPr>
          <p:nvPr/>
        </p:nvSpPr>
        <p:spPr>
          <a:xfrm>
            <a:off x="385078" y="6349881"/>
            <a:ext cx="3306812"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dirty="0">
                <a:latin typeface="+mj-lt"/>
              </a:rPr>
              <a:t>Midterm Presentation - RVA 2020-2021</a:t>
            </a:r>
          </a:p>
        </p:txBody>
      </p:sp>
    </p:spTree>
    <p:extLst>
      <p:ext uri="{BB962C8B-B14F-4D97-AF65-F5344CB8AC3E}">
        <p14:creationId xmlns:p14="http://schemas.microsoft.com/office/powerpoint/2010/main" val="25190282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905A5A2-8BBB-154E-95C9-CE8DFEE8E18A}"/>
              </a:ext>
            </a:extLst>
          </p:cNvPr>
          <p:cNvPicPr>
            <a:picLocks noChangeAspect="1"/>
          </p:cNvPicPr>
          <p:nvPr/>
        </p:nvPicPr>
        <p:blipFill rotWithShape="1">
          <a:blip r:embed="rId2"/>
          <a:srcRect l="-4267" t="10683" r="17083" b="1283"/>
          <a:stretch/>
        </p:blipFill>
        <p:spPr>
          <a:xfrm>
            <a:off x="7315200" y="1269582"/>
            <a:ext cx="4378817" cy="4421518"/>
          </a:xfrm>
          <a:prstGeom prst="rect">
            <a:avLst/>
          </a:prstGeom>
        </p:spPr>
      </p:pic>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11</a:t>
            </a:fld>
            <a:endParaRPr lang="en-US" sz="1400">
              <a:latin typeface="+mj-lt"/>
            </a:endParaRPr>
          </a:p>
        </p:txBody>
      </p:sp>
      <p:sp>
        <p:nvSpPr>
          <p:cNvPr id="8" name="TextBox 7">
            <a:extLst>
              <a:ext uri="{FF2B5EF4-FFF2-40B4-BE49-F238E27FC236}">
                <a16:creationId xmlns:a16="http://schemas.microsoft.com/office/drawing/2014/main" id="{98C6878B-5E93-F341-AC77-2423C100D7C5}"/>
              </a:ext>
            </a:extLst>
          </p:cNvPr>
          <p:cNvSpPr txBox="1"/>
          <p:nvPr/>
        </p:nvSpPr>
        <p:spPr>
          <a:xfrm>
            <a:off x="477837" y="1783686"/>
            <a:ext cx="7490506" cy="4093428"/>
          </a:xfrm>
          <a:prstGeom prst="rect">
            <a:avLst/>
          </a:prstGeom>
          <a:noFill/>
        </p:spPr>
        <p:txBody>
          <a:bodyPr wrap="square" rtlCol="0">
            <a:spAutoFit/>
          </a:bodyPr>
          <a:lstStyle/>
          <a:p>
            <a:pPr marL="285750" indent="-285750">
              <a:buFont typeface="Arial" panose="020B0604020202020204" pitchFamily="34" charset="0"/>
              <a:buChar char="•"/>
            </a:pPr>
            <a:r>
              <a:rPr lang="en-US" sz="2000" dirty="0">
                <a:latin typeface="+mj-lt"/>
              </a:rPr>
              <a:t>With the use cases created and prioritized, the requirements defined and the constraints set, we can begin to implement the prototype:</a:t>
            </a:r>
          </a:p>
          <a:p>
            <a:pPr marL="742950" lvl="1" indent="-285750">
              <a:buFont typeface="Arial" panose="020B0604020202020204" pitchFamily="34" charset="0"/>
              <a:buChar char="•"/>
            </a:pPr>
            <a:r>
              <a:rPr lang="en-US" sz="2000" dirty="0">
                <a:latin typeface="+mj-lt"/>
              </a:rPr>
              <a:t>UE4 project with support for Oculus Quest</a:t>
            </a:r>
          </a:p>
          <a:p>
            <a:pPr marL="742950" lvl="1" indent="-285750">
              <a:buFont typeface="Arial" panose="020B0604020202020204" pitchFamily="34" charset="0"/>
              <a:buChar char="•"/>
            </a:pPr>
            <a:r>
              <a:rPr lang="en-US" sz="2000" dirty="0">
                <a:latin typeface="+mj-lt"/>
              </a:rPr>
              <a:t>Virtual </a:t>
            </a:r>
            <a:r>
              <a:rPr lang="en-US" sz="2000" dirty="0" err="1">
                <a:latin typeface="+mj-lt"/>
              </a:rPr>
              <a:t>virtual</a:t>
            </a:r>
            <a:r>
              <a:rPr lang="en-US" sz="2000" dirty="0">
                <a:latin typeface="+mj-lt"/>
              </a:rPr>
              <a:t> camera for in-game video recording</a:t>
            </a:r>
          </a:p>
          <a:p>
            <a:pPr marL="742950" lvl="1" indent="-285750">
              <a:buFont typeface="Arial" panose="020B0604020202020204" pitchFamily="34" charset="0"/>
              <a:buChar char="•"/>
            </a:pPr>
            <a:r>
              <a:rPr lang="en-US" sz="2000" dirty="0">
                <a:latin typeface="+mj-lt"/>
              </a:rPr>
              <a:t>Default inventory with empty scenes, static objects and animations insertable to objects</a:t>
            </a:r>
          </a:p>
          <a:p>
            <a:pPr marL="742950" lvl="1" indent="-285750">
              <a:buFont typeface="Arial" panose="020B0604020202020204" pitchFamily="34" charset="0"/>
              <a:buChar char="•"/>
            </a:pPr>
            <a:r>
              <a:rPr lang="en-US" sz="2000" dirty="0">
                <a:latin typeface="+mj-lt"/>
              </a:rPr>
              <a:t>Command controls to choose tools</a:t>
            </a:r>
          </a:p>
          <a:p>
            <a:pPr marL="742950" lvl="1" indent="-285750">
              <a:buFont typeface="Arial" panose="020B0604020202020204" pitchFamily="34" charset="0"/>
              <a:buChar char="•"/>
            </a:pPr>
            <a:r>
              <a:rPr lang="en-US" sz="2000" dirty="0">
                <a:latin typeface="+mj-lt"/>
              </a:rPr>
              <a:t>UI to manage scenes, inventory and video recording</a:t>
            </a:r>
          </a:p>
          <a:p>
            <a:pPr marL="742950" lvl="1" indent="-285750">
              <a:buFont typeface="Arial" panose="020B0604020202020204" pitchFamily="34" charset="0"/>
              <a:buChar char="•"/>
            </a:pPr>
            <a:r>
              <a:rPr lang="en-US" sz="2000" dirty="0">
                <a:latin typeface="+mj-lt"/>
              </a:rPr>
              <a:t>Mechanism to save progress (JSON?)</a:t>
            </a:r>
          </a:p>
          <a:p>
            <a:pPr marL="285750" indent="-285750">
              <a:buFont typeface="Arial" panose="020B0604020202020204" pitchFamily="34" charset="0"/>
              <a:buChar char="•"/>
            </a:pPr>
            <a:r>
              <a:rPr lang="en-US" sz="2000" dirty="0">
                <a:latin typeface="+mj-lt"/>
              </a:rPr>
              <a:t>We hope to also work on:</a:t>
            </a:r>
          </a:p>
          <a:p>
            <a:pPr marL="742950" lvl="1" indent="-285750">
              <a:buFont typeface="Arial" panose="020B0604020202020204" pitchFamily="34" charset="0"/>
              <a:buChar char="•"/>
            </a:pPr>
            <a:r>
              <a:rPr lang="en-US" sz="2000" dirty="0">
                <a:latin typeface="+mj-lt"/>
              </a:rPr>
              <a:t>Adaptation of virtual camera for 360 videos</a:t>
            </a:r>
          </a:p>
          <a:p>
            <a:pPr marL="742950" lvl="1" indent="-285750">
              <a:buFont typeface="Arial" panose="020B0604020202020204" pitchFamily="34" charset="0"/>
              <a:buChar char="•"/>
            </a:pPr>
            <a:r>
              <a:rPr lang="en-US" sz="2000" dirty="0">
                <a:latin typeface="+mj-lt"/>
              </a:rPr>
              <a:t>Local connection for multiple users</a:t>
            </a:r>
          </a:p>
          <a:p>
            <a:pPr marL="742950" lvl="1" indent="-285750">
              <a:buFont typeface="Arial" panose="020B0604020202020204" pitchFamily="34" charset="0"/>
              <a:buChar char="•"/>
            </a:pPr>
            <a:r>
              <a:rPr lang="en-US" sz="2000" dirty="0">
                <a:latin typeface="+mj-lt"/>
              </a:rPr>
              <a:t>Management of control over assets by multiple users</a:t>
            </a:r>
          </a:p>
        </p:txBody>
      </p:sp>
      <p:cxnSp>
        <p:nvCxnSpPr>
          <p:cNvPr id="11" name="Straight Connector 10">
            <a:extLst>
              <a:ext uri="{FF2B5EF4-FFF2-40B4-BE49-F238E27FC236}">
                <a16:creationId xmlns:a16="http://schemas.microsoft.com/office/drawing/2014/main" id="{38C9EEF2-12EF-6742-9E72-78A451EAF230}"/>
              </a:ext>
            </a:extLst>
          </p:cNvPr>
          <p:cNvCxnSpPr/>
          <p:nvPr/>
        </p:nvCxnSpPr>
        <p:spPr bwMode="auto">
          <a:xfrm>
            <a:off x="476518" y="6168980"/>
            <a:ext cx="11217499" cy="0"/>
          </a:xfrm>
          <a:prstGeom prst="line">
            <a:avLst/>
          </a:prstGeom>
          <a:noFill/>
          <a:ln w="19050" cap="flat" cmpd="sng" algn="ctr">
            <a:solidFill>
              <a:srgbClr val="50B4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5" name="Rectangle 2">
            <a:extLst>
              <a:ext uri="{FF2B5EF4-FFF2-40B4-BE49-F238E27FC236}">
                <a16:creationId xmlns:a16="http://schemas.microsoft.com/office/drawing/2014/main" id="{8123CB26-77A6-0847-9E7E-0D226A3E799F}"/>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b="1" dirty="0"/>
              <a:t>Next Steps</a:t>
            </a:r>
          </a:p>
        </p:txBody>
      </p:sp>
      <p:sp>
        <p:nvSpPr>
          <p:cNvPr id="16" name="Rectangle 2">
            <a:extLst>
              <a:ext uri="{FF2B5EF4-FFF2-40B4-BE49-F238E27FC236}">
                <a16:creationId xmlns:a16="http://schemas.microsoft.com/office/drawing/2014/main" id="{1A604FF6-4CA6-8A44-A73A-30B622FC0FDC}"/>
              </a:ext>
            </a:extLst>
          </p:cNvPr>
          <p:cNvSpPr txBox="1">
            <a:spLocks noChangeArrowheads="1"/>
          </p:cNvSpPr>
          <p:nvPr/>
        </p:nvSpPr>
        <p:spPr bwMode="auto">
          <a:xfrm>
            <a:off x="582930" y="854058"/>
            <a:ext cx="11128057" cy="861774"/>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dirty="0">
                <a:solidFill>
                  <a:srgbClr val="50B400"/>
                </a:solidFill>
              </a:rPr>
              <a:t>A Tool for Collaborative CVR Production</a:t>
            </a:r>
          </a:p>
          <a:p>
            <a:endParaRPr lang="en-US" sz="2800" kern="0" dirty="0">
              <a:solidFill>
                <a:srgbClr val="50B400"/>
              </a:solidFill>
            </a:endParaRPr>
          </a:p>
        </p:txBody>
      </p:sp>
      <p:sp>
        <p:nvSpPr>
          <p:cNvPr id="10" name="Foliennummernplatzhalter 1">
            <a:extLst>
              <a:ext uri="{FF2B5EF4-FFF2-40B4-BE49-F238E27FC236}">
                <a16:creationId xmlns:a16="http://schemas.microsoft.com/office/drawing/2014/main" id="{97D96426-7E04-4F5E-82D4-80000B9AC234}"/>
              </a:ext>
            </a:extLst>
          </p:cNvPr>
          <p:cNvSpPr txBox="1">
            <a:spLocks/>
          </p:cNvSpPr>
          <p:nvPr/>
        </p:nvSpPr>
        <p:spPr>
          <a:xfrm>
            <a:off x="385078" y="6349881"/>
            <a:ext cx="3306812"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dirty="0">
                <a:latin typeface="+mj-lt"/>
              </a:rPr>
              <a:t>Midterm Presentation - RVA 2020-2021</a:t>
            </a:r>
          </a:p>
        </p:txBody>
      </p:sp>
    </p:spTree>
    <p:extLst>
      <p:ext uri="{BB962C8B-B14F-4D97-AF65-F5344CB8AC3E}">
        <p14:creationId xmlns:p14="http://schemas.microsoft.com/office/powerpoint/2010/main" val="20474601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98C6878B-5E93-F341-AC77-2423C100D7C5}"/>
              </a:ext>
            </a:extLst>
          </p:cNvPr>
          <p:cNvSpPr txBox="1"/>
          <p:nvPr/>
        </p:nvSpPr>
        <p:spPr>
          <a:xfrm>
            <a:off x="476518" y="280393"/>
            <a:ext cx="11217499" cy="4062651"/>
          </a:xfrm>
          <a:prstGeom prst="rect">
            <a:avLst/>
          </a:prstGeom>
          <a:noFill/>
        </p:spPr>
        <p:txBody>
          <a:bodyPr wrap="square" rtlCol="0">
            <a:spAutoFit/>
          </a:bodyPr>
          <a:lstStyle/>
          <a:p>
            <a:pPr>
              <a:spcAft>
                <a:spcPts val="1200"/>
              </a:spcAft>
            </a:pPr>
            <a:r>
              <a:rPr lang="en-US" sz="4000" b="1" dirty="0">
                <a:solidFill>
                  <a:srgbClr val="50B400"/>
                </a:solidFill>
                <a:latin typeface="+mj-lt"/>
              </a:rPr>
              <a:t>Midterm Presentation</a:t>
            </a:r>
          </a:p>
          <a:p>
            <a:pPr>
              <a:spcAft>
                <a:spcPts val="1200"/>
              </a:spcAft>
            </a:pPr>
            <a:r>
              <a:rPr lang="en-US" sz="3200" b="1" dirty="0">
                <a:latin typeface="+mj-lt"/>
              </a:rPr>
              <a:t>The End</a:t>
            </a:r>
            <a:endParaRPr lang="en-US" sz="4000" b="1" dirty="0">
              <a:latin typeface="+mj-lt"/>
            </a:endParaRPr>
          </a:p>
          <a:p>
            <a:pPr>
              <a:spcAft>
                <a:spcPts val="1200"/>
              </a:spcAft>
            </a:pPr>
            <a:br>
              <a:rPr lang="en-US" sz="2800" b="1" dirty="0">
                <a:latin typeface="+mj-lt"/>
              </a:rPr>
            </a:br>
            <a:endParaRPr lang="en-US" sz="2800" b="1" dirty="0">
              <a:latin typeface="+mj-lt"/>
            </a:endParaRPr>
          </a:p>
          <a:p>
            <a:pPr>
              <a:spcAft>
                <a:spcPts val="1200"/>
              </a:spcAft>
            </a:pPr>
            <a:endParaRPr lang="en-US" sz="2800" b="1" dirty="0">
              <a:latin typeface="+mj-lt"/>
            </a:endParaRPr>
          </a:p>
          <a:p>
            <a:pPr>
              <a:spcAft>
                <a:spcPts val="1200"/>
              </a:spcAft>
            </a:pPr>
            <a:r>
              <a:rPr lang="en-US" sz="2400" b="1" dirty="0">
                <a:latin typeface="+mj-lt"/>
              </a:rPr>
              <a:t>Any questions?</a:t>
            </a:r>
            <a:endParaRPr lang="en-US" sz="2400" dirty="0">
              <a:latin typeface="+mj-lt"/>
            </a:endParaRPr>
          </a:p>
          <a:p>
            <a:endParaRPr lang="en-US" sz="2800" dirty="0">
              <a:latin typeface="+mj-lt"/>
            </a:endParaRPr>
          </a:p>
        </p:txBody>
      </p:sp>
      <p:cxnSp>
        <p:nvCxnSpPr>
          <p:cNvPr id="11" name="Straight Connector 10">
            <a:extLst>
              <a:ext uri="{FF2B5EF4-FFF2-40B4-BE49-F238E27FC236}">
                <a16:creationId xmlns:a16="http://schemas.microsoft.com/office/drawing/2014/main" id="{38C9EEF2-12EF-6742-9E72-78A451EAF230}"/>
              </a:ext>
            </a:extLst>
          </p:cNvPr>
          <p:cNvCxnSpPr/>
          <p:nvPr/>
        </p:nvCxnSpPr>
        <p:spPr bwMode="auto">
          <a:xfrm>
            <a:off x="476518" y="6168980"/>
            <a:ext cx="11217499" cy="0"/>
          </a:xfrm>
          <a:prstGeom prst="line">
            <a:avLst/>
          </a:prstGeom>
          <a:noFill/>
          <a:ln w="19050" cap="flat" cmpd="sng" algn="ctr">
            <a:solidFill>
              <a:srgbClr val="50B4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2" name="Foliennummernplatzhalter 1">
            <a:extLst>
              <a:ext uri="{FF2B5EF4-FFF2-40B4-BE49-F238E27FC236}">
                <a16:creationId xmlns:a16="http://schemas.microsoft.com/office/drawing/2014/main" id="{B1222CC1-5A56-ED4F-96F7-BA05E71FBDB4}"/>
              </a:ext>
            </a:extLst>
          </p:cNvPr>
          <p:cNvSpPr txBox="1">
            <a:spLocks/>
          </p:cNvSpPr>
          <p:nvPr/>
        </p:nvSpPr>
        <p:spPr>
          <a:xfrm>
            <a:off x="385078" y="6349881"/>
            <a:ext cx="2671668"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RVA</a:t>
            </a:r>
            <a:endParaRPr lang="en-US" sz="1400" dirty="0">
              <a:latin typeface="+mj-lt"/>
            </a:endParaRPr>
          </a:p>
        </p:txBody>
      </p:sp>
      <p:pic>
        <p:nvPicPr>
          <p:cNvPr id="14" name="Picture 13">
            <a:extLst>
              <a:ext uri="{FF2B5EF4-FFF2-40B4-BE49-F238E27FC236}">
                <a16:creationId xmlns:a16="http://schemas.microsoft.com/office/drawing/2014/main" id="{0494E2F3-B583-BA48-A4B7-4B4E701F4A97}"/>
              </a:ext>
            </a:extLst>
          </p:cNvPr>
          <p:cNvPicPr>
            <a:picLocks noChangeAspect="1"/>
          </p:cNvPicPr>
          <p:nvPr/>
        </p:nvPicPr>
        <p:blipFill>
          <a:blip r:embed="rId2"/>
          <a:stretch>
            <a:fillRect/>
          </a:stretch>
        </p:blipFill>
        <p:spPr>
          <a:xfrm>
            <a:off x="5659658" y="2859283"/>
            <a:ext cx="5760471" cy="1139433"/>
          </a:xfrm>
          <a:prstGeom prst="rect">
            <a:avLst/>
          </a:prstGeom>
        </p:spPr>
      </p:pic>
    </p:spTree>
    <p:extLst>
      <p:ext uri="{BB962C8B-B14F-4D97-AF65-F5344CB8AC3E}">
        <p14:creationId xmlns:p14="http://schemas.microsoft.com/office/powerpoint/2010/main" val="5105686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A0444A69-BE00-3241-983C-B54ED0DD8D1E}"/>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b="1" dirty="0"/>
              <a:t>Introduction</a:t>
            </a:r>
          </a:p>
        </p:txBody>
      </p:sp>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2</a:t>
            </a:fld>
            <a:endParaRPr lang="en-US" sz="1400">
              <a:latin typeface="+mj-lt"/>
            </a:endParaRPr>
          </a:p>
        </p:txBody>
      </p:sp>
      <p:sp>
        <p:nvSpPr>
          <p:cNvPr id="8" name="TextBox 7">
            <a:extLst>
              <a:ext uri="{FF2B5EF4-FFF2-40B4-BE49-F238E27FC236}">
                <a16:creationId xmlns:a16="http://schemas.microsoft.com/office/drawing/2014/main" id="{98C6878B-5E93-F341-AC77-2423C100D7C5}"/>
              </a:ext>
            </a:extLst>
          </p:cNvPr>
          <p:cNvSpPr txBox="1"/>
          <p:nvPr/>
        </p:nvSpPr>
        <p:spPr>
          <a:xfrm>
            <a:off x="477836" y="1783684"/>
            <a:ext cx="11128057" cy="2862322"/>
          </a:xfrm>
          <a:prstGeom prst="rect">
            <a:avLst/>
          </a:prstGeom>
          <a:noFill/>
        </p:spPr>
        <p:txBody>
          <a:bodyPr wrap="square" rtlCol="0">
            <a:spAutoFit/>
          </a:bodyPr>
          <a:lstStyle/>
          <a:p>
            <a:pPr marL="285750" indent="-285750">
              <a:buFont typeface="Arial" panose="020B0604020202020204" pitchFamily="34" charset="0"/>
              <a:buChar char="•"/>
            </a:pPr>
            <a:r>
              <a:rPr lang="en-US" sz="2000" dirty="0">
                <a:latin typeface="+mj-lt"/>
              </a:rPr>
              <a:t>Cinematic Virtual Reality is just starting and is already very appealing to many film enthusiasts for its capacity of immersion.</a:t>
            </a:r>
          </a:p>
          <a:p>
            <a:pPr marL="285750" indent="-285750">
              <a:buFont typeface="Arial" panose="020B0604020202020204" pitchFamily="34" charset="0"/>
              <a:buChar char="•"/>
            </a:pPr>
            <a:r>
              <a:rPr lang="en-US" sz="2000" dirty="0">
                <a:latin typeface="+mj-lt"/>
              </a:rPr>
              <a:t>Production tools still rely on traditional 2D methods, but VR itself can be a means to produce the final result. This project attempts to prove such concept. </a:t>
            </a:r>
          </a:p>
          <a:p>
            <a:pPr marL="285750" indent="-285750">
              <a:buFont typeface="Arial" panose="020B0604020202020204" pitchFamily="34" charset="0"/>
              <a:buChar char="•"/>
            </a:pPr>
            <a:endParaRPr lang="en-US" sz="2000" dirty="0">
              <a:latin typeface="+mj-lt"/>
            </a:endParaRPr>
          </a:p>
          <a:p>
            <a:pPr marL="285750" indent="-285750">
              <a:buFont typeface="Arial" panose="020B0604020202020204" pitchFamily="34" charset="0"/>
              <a:buChar char="•"/>
            </a:pPr>
            <a:r>
              <a:rPr lang="en-US" sz="2000" dirty="0">
                <a:latin typeface="+mj-lt"/>
              </a:rPr>
              <a:t>The reason we chose this project was its nature, the abstraction of the regular process of creating a final product to creating a tool that aids in the creation of products (in our case, videos). </a:t>
            </a:r>
          </a:p>
          <a:p>
            <a:pPr marL="742950" lvl="1" indent="-285750">
              <a:buFont typeface="Arial" panose="020B0604020202020204" pitchFamily="34" charset="0"/>
              <a:buChar char="•"/>
            </a:pPr>
            <a:r>
              <a:rPr lang="en-US" sz="2000" dirty="0">
                <a:latin typeface="+mj-lt"/>
              </a:rPr>
              <a:t>We are not developing </a:t>
            </a:r>
            <a:r>
              <a:rPr lang="en-US" sz="2000" b="1" dirty="0">
                <a:solidFill>
                  <a:srgbClr val="50B400"/>
                </a:solidFill>
                <a:latin typeface="+mj-lt"/>
              </a:rPr>
              <a:t>a film, a game or an experience</a:t>
            </a:r>
            <a:r>
              <a:rPr lang="en-US" sz="2000" dirty="0">
                <a:latin typeface="+mj-lt"/>
              </a:rPr>
              <a:t>, rather </a:t>
            </a:r>
            <a:r>
              <a:rPr lang="en-US" sz="2000" b="1" dirty="0">
                <a:solidFill>
                  <a:srgbClr val="50B400"/>
                </a:solidFill>
                <a:latin typeface="+mj-lt"/>
              </a:rPr>
              <a:t>we are offering a tool for artists to be more equipped</a:t>
            </a:r>
            <a:r>
              <a:rPr lang="en-US" sz="2000" dirty="0">
                <a:latin typeface="+mj-lt"/>
              </a:rPr>
              <a:t> when creating such works.</a:t>
            </a:r>
          </a:p>
        </p:txBody>
      </p:sp>
      <p:cxnSp>
        <p:nvCxnSpPr>
          <p:cNvPr id="11" name="Straight Connector 10">
            <a:extLst>
              <a:ext uri="{FF2B5EF4-FFF2-40B4-BE49-F238E27FC236}">
                <a16:creationId xmlns:a16="http://schemas.microsoft.com/office/drawing/2014/main" id="{38C9EEF2-12EF-6742-9E72-78A451EAF230}"/>
              </a:ext>
            </a:extLst>
          </p:cNvPr>
          <p:cNvCxnSpPr/>
          <p:nvPr/>
        </p:nvCxnSpPr>
        <p:spPr bwMode="auto">
          <a:xfrm>
            <a:off x="476518" y="6168980"/>
            <a:ext cx="11217499" cy="0"/>
          </a:xfrm>
          <a:prstGeom prst="line">
            <a:avLst/>
          </a:prstGeom>
          <a:noFill/>
          <a:ln w="19050" cap="flat" cmpd="sng" algn="ctr">
            <a:solidFill>
              <a:srgbClr val="50B4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2" name="Foliennummernplatzhalter 1">
            <a:extLst>
              <a:ext uri="{FF2B5EF4-FFF2-40B4-BE49-F238E27FC236}">
                <a16:creationId xmlns:a16="http://schemas.microsoft.com/office/drawing/2014/main" id="{B1222CC1-5A56-ED4F-96F7-BA05E71FBDB4}"/>
              </a:ext>
            </a:extLst>
          </p:cNvPr>
          <p:cNvSpPr txBox="1">
            <a:spLocks/>
          </p:cNvSpPr>
          <p:nvPr/>
        </p:nvSpPr>
        <p:spPr>
          <a:xfrm>
            <a:off x="385078" y="6349881"/>
            <a:ext cx="3306812"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dirty="0">
                <a:latin typeface="+mj-lt"/>
              </a:rPr>
              <a:t>Midterm Presentation - RVA 2020-2021</a:t>
            </a:r>
          </a:p>
        </p:txBody>
      </p:sp>
      <p:sp>
        <p:nvSpPr>
          <p:cNvPr id="9" name="Rectangle 2">
            <a:extLst>
              <a:ext uri="{FF2B5EF4-FFF2-40B4-BE49-F238E27FC236}">
                <a16:creationId xmlns:a16="http://schemas.microsoft.com/office/drawing/2014/main" id="{1691C457-C628-2749-9A63-2C7FDE4A72B7}"/>
              </a:ext>
            </a:extLst>
          </p:cNvPr>
          <p:cNvSpPr txBox="1">
            <a:spLocks noChangeArrowheads="1"/>
          </p:cNvSpPr>
          <p:nvPr/>
        </p:nvSpPr>
        <p:spPr bwMode="auto">
          <a:xfrm>
            <a:off x="582930" y="854058"/>
            <a:ext cx="11128057" cy="861774"/>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dirty="0">
                <a:solidFill>
                  <a:srgbClr val="50B400"/>
                </a:solidFill>
              </a:rPr>
              <a:t>A Tool for Collaborative CVR Production</a:t>
            </a:r>
          </a:p>
          <a:p>
            <a:endParaRPr lang="en-US" sz="2800" kern="0" dirty="0">
              <a:solidFill>
                <a:srgbClr val="50B400"/>
              </a:solidFill>
            </a:endParaRPr>
          </a:p>
        </p:txBody>
      </p:sp>
    </p:spTree>
    <p:extLst>
      <p:ext uri="{BB962C8B-B14F-4D97-AF65-F5344CB8AC3E}">
        <p14:creationId xmlns:p14="http://schemas.microsoft.com/office/powerpoint/2010/main" val="20160896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3</a:t>
            </a:fld>
            <a:endParaRPr lang="en-US" sz="1400">
              <a:latin typeface="+mj-lt"/>
            </a:endParaRPr>
          </a:p>
        </p:txBody>
      </p:sp>
      <p:sp>
        <p:nvSpPr>
          <p:cNvPr id="8" name="TextBox 7">
            <a:extLst>
              <a:ext uri="{FF2B5EF4-FFF2-40B4-BE49-F238E27FC236}">
                <a16:creationId xmlns:a16="http://schemas.microsoft.com/office/drawing/2014/main" id="{98C6878B-5E93-F341-AC77-2423C100D7C5}"/>
              </a:ext>
            </a:extLst>
          </p:cNvPr>
          <p:cNvSpPr txBox="1"/>
          <p:nvPr/>
        </p:nvSpPr>
        <p:spPr>
          <a:xfrm>
            <a:off x="477837" y="1797970"/>
            <a:ext cx="6523038" cy="2862322"/>
          </a:xfrm>
          <a:prstGeom prst="rect">
            <a:avLst/>
          </a:prstGeom>
          <a:noFill/>
        </p:spPr>
        <p:txBody>
          <a:bodyPr wrap="square" rtlCol="0">
            <a:spAutoFit/>
          </a:bodyPr>
          <a:lstStyle/>
          <a:p>
            <a:pPr marL="285750" indent="-285750">
              <a:buFont typeface="Arial" panose="020B0604020202020204" pitchFamily="34" charset="0"/>
              <a:buChar char="•"/>
            </a:pPr>
            <a:r>
              <a:rPr lang="en-US" sz="2000" dirty="0">
                <a:latin typeface="+mj-lt"/>
              </a:rPr>
              <a:t>The project encompasses the implementation of the basic tools required for an artist (a user) to be able to create a virtual scene with animations and record a video, all while inside VR.</a:t>
            </a:r>
          </a:p>
          <a:p>
            <a:pPr marL="285750" indent="-285750">
              <a:buFont typeface="Arial" panose="020B0604020202020204" pitchFamily="34" charset="0"/>
              <a:buChar char="•"/>
            </a:pPr>
            <a:endParaRPr lang="en-US" sz="2000" dirty="0">
              <a:latin typeface="+mj-lt"/>
            </a:endParaRPr>
          </a:p>
          <a:p>
            <a:pPr marL="285750" indent="-285750">
              <a:buFont typeface="Arial" panose="020B0604020202020204" pitchFamily="34" charset="0"/>
              <a:buChar char="•"/>
            </a:pPr>
            <a:r>
              <a:rPr lang="en-US" sz="2000" b="1" dirty="0">
                <a:solidFill>
                  <a:srgbClr val="50B400"/>
                </a:solidFill>
                <a:latin typeface="+mj-lt"/>
              </a:rPr>
              <a:t>This work intends to be a proof of concept that VR experiences can be produced in VR, collaboratively.</a:t>
            </a:r>
          </a:p>
          <a:p>
            <a:pPr marL="285750" indent="-285750">
              <a:buFont typeface="Arial" panose="020B0604020202020204" pitchFamily="34" charset="0"/>
              <a:buChar char="•"/>
            </a:pPr>
            <a:r>
              <a:rPr lang="en-US" sz="2000" dirty="0">
                <a:latin typeface="+mj-lt"/>
              </a:rPr>
              <a:t>Later work can involve comparisons of quality of workflow between traditional tools and immersed tools.</a:t>
            </a:r>
          </a:p>
        </p:txBody>
      </p:sp>
      <p:cxnSp>
        <p:nvCxnSpPr>
          <p:cNvPr id="11" name="Straight Connector 10">
            <a:extLst>
              <a:ext uri="{FF2B5EF4-FFF2-40B4-BE49-F238E27FC236}">
                <a16:creationId xmlns:a16="http://schemas.microsoft.com/office/drawing/2014/main" id="{38C9EEF2-12EF-6742-9E72-78A451EAF230}"/>
              </a:ext>
            </a:extLst>
          </p:cNvPr>
          <p:cNvCxnSpPr/>
          <p:nvPr/>
        </p:nvCxnSpPr>
        <p:spPr bwMode="auto">
          <a:xfrm>
            <a:off x="476518" y="6168980"/>
            <a:ext cx="11217499" cy="0"/>
          </a:xfrm>
          <a:prstGeom prst="line">
            <a:avLst/>
          </a:prstGeom>
          <a:noFill/>
          <a:ln w="19050" cap="flat" cmpd="sng" algn="ctr">
            <a:solidFill>
              <a:srgbClr val="50B4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pic>
        <p:nvPicPr>
          <p:cNvPr id="2" name="Picture 1">
            <a:extLst>
              <a:ext uri="{FF2B5EF4-FFF2-40B4-BE49-F238E27FC236}">
                <a16:creationId xmlns:a16="http://schemas.microsoft.com/office/drawing/2014/main" id="{6804DEF7-27DB-474D-A352-1DC56F19DEC5}"/>
              </a:ext>
            </a:extLst>
          </p:cNvPr>
          <p:cNvPicPr>
            <a:picLocks noChangeAspect="1"/>
          </p:cNvPicPr>
          <p:nvPr/>
        </p:nvPicPr>
        <p:blipFill>
          <a:blip r:embed="rId2"/>
          <a:stretch>
            <a:fillRect/>
          </a:stretch>
        </p:blipFill>
        <p:spPr>
          <a:xfrm>
            <a:off x="7117078" y="654029"/>
            <a:ext cx="4699000" cy="3810000"/>
          </a:xfrm>
          <a:prstGeom prst="rect">
            <a:avLst/>
          </a:prstGeom>
        </p:spPr>
      </p:pic>
      <p:sp>
        <p:nvSpPr>
          <p:cNvPr id="15" name="Rectangle 2">
            <a:extLst>
              <a:ext uri="{FF2B5EF4-FFF2-40B4-BE49-F238E27FC236}">
                <a16:creationId xmlns:a16="http://schemas.microsoft.com/office/drawing/2014/main" id="{F10D1294-3C05-8D4B-A0C2-F7E3CC74DC0D}"/>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b="1" dirty="0"/>
              <a:t>Project Vision</a:t>
            </a:r>
          </a:p>
        </p:txBody>
      </p:sp>
      <p:sp>
        <p:nvSpPr>
          <p:cNvPr id="16" name="Rectangle 2">
            <a:extLst>
              <a:ext uri="{FF2B5EF4-FFF2-40B4-BE49-F238E27FC236}">
                <a16:creationId xmlns:a16="http://schemas.microsoft.com/office/drawing/2014/main" id="{ACDFB604-685B-834B-A30C-B6FD20A10259}"/>
              </a:ext>
            </a:extLst>
          </p:cNvPr>
          <p:cNvSpPr txBox="1">
            <a:spLocks noChangeArrowheads="1"/>
          </p:cNvSpPr>
          <p:nvPr/>
        </p:nvSpPr>
        <p:spPr bwMode="auto">
          <a:xfrm>
            <a:off x="582930" y="854058"/>
            <a:ext cx="11128057" cy="861774"/>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dirty="0">
                <a:solidFill>
                  <a:srgbClr val="50B400"/>
                </a:solidFill>
              </a:rPr>
              <a:t>A Tool for Collaborative CVR Production</a:t>
            </a:r>
          </a:p>
          <a:p>
            <a:endParaRPr lang="en-US" sz="2800" kern="0" dirty="0">
              <a:solidFill>
                <a:srgbClr val="50B400"/>
              </a:solidFill>
            </a:endParaRPr>
          </a:p>
        </p:txBody>
      </p:sp>
      <p:sp>
        <p:nvSpPr>
          <p:cNvPr id="9" name="Foliennummernplatzhalter 1">
            <a:extLst>
              <a:ext uri="{FF2B5EF4-FFF2-40B4-BE49-F238E27FC236}">
                <a16:creationId xmlns:a16="http://schemas.microsoft.com/office/drawing/2014/main" id="{C1DB708F-BFB5-462A-A6A2-D52491EBE687}"/>
              </a:ext>
            </a:extLst>
          </p:cNvPr>
          <p:cNvSpPr txBox="1">
            <a:spLocks/>
          </p:cNvSpPr>
          <p:nvPr/>
        </p:nvSpPr>
        <p:spPr>
          <a:xfrm>
            <a:off x="385078" y="6349881"/>
            <a:ext cx="3306812"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dirty="0">
                <a:latin typeface="+mj-lt"/>
              </a:rPr>
              <a:t>Midterm Presentation - RVA 2020-2021</a:t>
            </a:r>
          </a:p>
        </p:txBody>
      </p:sp>
    </p:spTree>
    <p:extLst>
      <p:ext uri="{BB962C8B-B14F-4D97-AF65-F5344CB8AC3E}">
        <p14:creationId xmlns:p14="http://schemas.microsoft.com/office/powerpoint/2010/main" val="28443566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4</a:t>
            </a:fld>
            <a:endParaRPr lang="en-US" sz="1400">
              <a:latin typeface="+mj-lt"/>
            </a:endParaRPr>
          </a:p>
        </p:txBody>
      </p:sp>
      <p:sp>
        <p:nvSpPr>
          <p:cNvPr id="8" name="TextBox 7">
            <a:extLst>
              <a:ext uri="{FF2B5EF4-FFF2-40B4-BE49-F238E27FC236}">
                <a16:creationId xmlns:a16="http://schemas.microsoft.com/office/drawing/2014/main" id="{98C6878B-5E93-F341-AC77-2423C100D7C5}"/>
              </a:ext>
            </a:extLst>
          </p:cNvPr>
          <p:cNvSpPr txBox="1"/>
          <p:nvPr/>
        </p:nvSpPr>
        <p:spPr>
          <a:xfrm>
            <a:off x="476518" y="1479627"/>
            <a:ext cx="11409364" cy="4524315"/>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mj-lt"/>
              </a:rPr>
              <a:t>Concrete goals:</a:t>
            </a:r>
          </a:p>
          <a:p>
            <a:pPr marL="742950" lvl="1" indent="-285750">
              <a:buFont typeface="Arial" panose="020B0604020202020204" pitchFamily="34" charset="0"/>
              <a:buChar char="•"/>
            </a:pPr>
            <a:r>
              <a:rPr lang="en-US" dirty="0">
                <a:latin typeface="+mj-lt"/>
              </a:rPr>
              <a:t>Support to wireless VR HMDs</a:t>
            </a:r>
          </a:p>
          <a:p>
            <a:pPr marL="742950" lvl="1" indent="-285750">
              <a:buFont typeface="Arial" panose="020B0604020202020204" pitchFamily="34" charset="0"/>
              <a:buChar char="•"/>
            </a:pPr>
            <a:r>
              <a:rPr lang="en-US" dirty="0">
                <a:latin typeface="+mj-lt"/>
              </a:rPr>
              <a:t>Closed inventory of assets (objects, actors, etc.) for scene creation</a:t>
            </a:r>
          </a:p>
          <a:p>
            <a:pPr marL="742950" lvl="1" indent="-285750">
              <a:buFont typeface="Arial" panose="020B0604020202020204" pitchFamily="34" charset="0"/>
              <a:buChar char="•"/>
            </a:pPr>
            <a:r>
              <a:rPr lang="en-US" dirty="0">
                <a:latin typeface="+mj-lt"/>
              </a:rPr>
              <a:t>Traditional controls over assets (translation, rotation, scaling)</a:t>
            </a:r>
          </a:p>
          <a:p>
            <a:pPr marL="742950" lvl="1" indent="-285750">
              <a:buFont typeface="Arial" panose="020B0604020202020204" pitchFamily="34" charset="0"/>
              <a:buChar char="•"/>
            </a:pPr>
            <a:r>
              <a:rPr lang="en-US" dirty="0">
                <a:latin typeface="+mj-lt"/>
              </a:rPr>
              <a:t>Virtual </a:t>
            </a:r>
            <a:r>
              <a:rPr lang="en-US" dirty="0" err="1">
                <a:latin typeface="+mj-lt"/>
              </a:rPr>
              <a:t>virtual</a:t>
            </a:r>
            <a:r>
              <a:rPr lang="en-US" dirty="0">
                <a:latin typeface="+mj-lt"/>
              </a:rPr>
              <a:t> cameras control and video recording capacity</a:t>
            </a:r>
          </a:p>
          <a:p>
            <a:pPr marL="742950" lvl="1" indent="-285750">
              <a:buFont typeface="Arial" panose="020B0604020202020204" pitchFamily="34" charset="0"/>
              <a:buChar char="•"/>
            </a:pPr>
            <a:r>
              <a:rPr lang="en-US" dirty="0">
                <a:latin typeface="+mj-lt"/>
              </a:rPr>
              <a:t>Simultaneous scene/asset control among connected users</a:t>
            </a:r>
          </a:p>
          <a:p>
            <a:pPr lvl="1"/>
            <a:endParaRPr lang="en-US" dirty="0">
              <a:latin typeface="+mj-lt"/>
            </a:endParaRPr>
          </a:p>
          <a:p>
            <a:pPr marL="285750" indent="-285750">
              <a:buFont typeface="Arial" panose="020B0604020202020204" pitchFamily="34" charset="0"/>
              <a:buChar char="•"/>
            </a:pPr>
            <a:r>
              <a:rPr lang="en-US" dirty="0">
                <a:latin typeface="+mj-lt"/>
              </a:rPr>
              <a:t>Complexity reduction measures:</a:t>
            </a:r>
          </a:p>
          <a:p>
            <a:pPr marL="742950" lvl="1" indent="-285750">
              <a:buFont typeface="Arial" panose="020B0604020202020204" pitchFamily="34" charset="0"/>
              <a:buChar char="•"/>
            </a:pPr>
            <a:r>
              <a:rPr lang="en-US" dirty="0">
                <a:latin typeface="+mj-lt"/>
              </a:rPr>
              <a:t>Online session management logic ignored (only local or hardcoded)</a:t>
            </a:r>
          </a:p>
          <a:p>
            <a:pPr marL="742950" lvl="1" indent="-285750">
              <a:buFont typeface="Arial" panose="020B0604020202020204" pitchFamily="34" charset="0"/>
              <a:buChar char="•"/>
            </a:pPr>
            <a:r>
              <a:rPr lang="en-US" dirty="0">
                <a:latin typeface="+mj-lt"/>
              </a:rPr>
              <a:t>Creation (modeling/animation) of new assets unavailable</a:t>
            </a:r>
          </a:p>
          <a:p>
            <a:pPr marL="742950" lvl="1" indent="-285750">
              <a:buFont typeface="Arial" panose="020B0604020202020204" pitchFamily="34" charset="0"/>
              <a:buChar char="•"/>
            </a:pPr>
            <a:r>
              <a:rPr lang="en-US" dirty="0">
                <a:latin typeface="+mj-lt"/>
              </a:rPr>
              <a:t>Recorded clips aren’t zipped together, regular video editing required later</a:t>
            </a:r>
          </a:p>
          <a:p>
            <a:pPr lvl="1"/>
            <a:endParaRPr lang="en-US" dirty="0">
              <a:latin typeface="+mj-lt"/>
            </a:endParaRPr>
          </a:p>
          <a:p>
            <a:pPr marL="285750" indent="-285750">
              <a:buFont typeface="Arial" panose="020B0604020202020204" pitchFamily="34" charset="0"/>
              <a:buChar char="•"/>
            </a:pPr>
            <a:r>
              <a:rPr lang="en-US" dirty="0">
                <a:latin typeface="+mj-lt"/>
              </a:rPr>
              <a:t>Benefits of final product:</a:t>
            </a:r>
          </a:p>
          <a:p>
            <a:pPr marL="742950" lvl="1" indent="-285750">
              <a:buFont typeface="Arial" panose="020B0604020202020204" pitchFamily="34" charset="0"/>
              <a:buChar char="•"/>
            </a:pPr>
            <a:r>
              <a:rPr lang="en-US" dirty="0">
                <a:latin typeface="+mj-lt"/>
              </a:rPr>
              <a:t>More humanly remote collaboration </a:t>
            </a:r>
          </a:p>
          <a:p>
            <a:pPr marL="742950" lvl="1" indent="-285750">
              <a:buFont typeface="Arial" panose="020B0604020202020204" pitchFamily="34" charset="0"/>
              <a:buChar char="•"/>
            </a:pPr>
            <a:r>
              <a:rPr lang="en-US" dirty="0">
                <a:latin typeface="+mj-lt"/>
              </a:rPr>
              <a:t>“What you see is what you get”</a:t>
            </a:r>
          </a:p>
          <a:p>
            <a:pPr marL="742950" lvl="1" indent="-285750">
              <a:buFont typeface="Arial" panose="020B0604020202020204" pitchFamily="34" charset="0"/>
              <a:buChar char="•"/>
            </a:pPr>
            <a:r>
              <a:rPr lang="en-US" dirty="0">
                <a:latin typeface="+mj-lt"/>
              </a:rPr>
              <a:t>Basis to studies determining which are the best methods of creating immersive cinematic experiences</a:t>
            </a:r>
          </a:p>
        </p:txBody>
      </p:sp>
      <p:cxnSp>
        <p:nvCxnSpPr>
          <p:cNvPr id="11" name="Straight Connector 10">
            <a:extLst>
              <a:ext uri="{FF2B5EF4-FFF2-40B4-BE49-F238E27FC236}">
                <a16:creationId xmlns:a16="http://schemas.microsoft.com/office/drawing/2014/main" id="{38C9EEF2-12EF-6742-9E72-78A451EAF230}"/>
              </a:ext>
            </a:extLst>
          </p:cNvPr>
          <p:cNvCxnSpPr/>
          <p:nvPr/>
        </p:nvCxnSpPr>
        <p:spPr bwMode="auto">
          <a:xfrm>
            <a:off x="476518" y="6168980"/>
            <a:ext cx="11217499" cy="0"/>
          </a:xfrm>
          <a:prstGeom prst="line">
            <a:avLst/>
          </a:prstGeom>
          <a:noFill/>
          <a:ln w="19050" cap="flat" cmpd="sng" algn="ctr">
            <a:solidFill>
              <a:srgbClr val="50B4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pic>
        <p:nvPicPr>
          <p:cNvPr id="2" name="Picture 1">
            <a:extLst>
              <a:ext uri="{FF2B5EF4-FFF2-40B4-BE49-F238E27FC236}">
                <a16:creationId xmlns:a16="http://schemas.microsoft.com/office/drawing/2014/main" id="{C88E39A3-25F3-564A-86DB-E6AB9225D407}"/>
              </a:ext>
            </a:extLst>
          </p:cNvPr>
          <p:cNvPicPr>
            <a:picLocks noChangeAspect="1"/>
          </p:cNvPicPr>
          <p:nvPr/>
        </p:nvPicPr>
        <p:blipFill rotWithShape="1">
          <a:blip r:embed="rId2"/>
          <a:srcRect l="23328" r="26337"/>
          <a:stretch/>
        </p:blipFill>
        <p:spPr>
          <a:xfrm>
            <a:off x="8979574" y="570771"/>
            <a:ext cx="2714443" cy="3201987"/>
          </a:xfrm>
          <a:prstGeom prst="rect">
            <a:avLst/>
          </a:prstGeom>
        </p:spPr>
      </p:pic>
      <p:sp>
        <p:nvSpPr>
          <p:cNvPr id="14" name="Rectangle 2">
            <a:extLst>
              <a:ext uri="{FF2B5EF4-FFF2-40B4-BE49-F238E27FC236}">
                <a16:creationId xmlns:a16="http://schemas.microsoft.com/office/drawing/2014/main" id="{9FD51810-9772-5648-B7D2-55A94A12203C}"/>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b="1" dirty="0"/>
              <a:t>Project Objectives</a:t>
            </a:r>
          </a:p>
        </p:txBody>
      </p:sp>
      <p:sp>
        <p:nvSpPr>
          <p:cNvPr id="15" name="Rectangle 2">
            <a:extLst>
              <a:ext uri="{FF2B5EF4-FFF2-40B4-BE49-F238E27FC236}">
                <a16:creationId xmlns:a16="http://schemas.microsoft.com/office/drawing/2014/main" id="{E0B9A3B4-9ADE-9940-ADDC-9ECF091DCC7C}"/>
              </a:ext>
            </a:extLst>
          </p:cNvPr>
          <p:cNvSpPr txBox="1">
            <a:spLocks noChangeArrowheads="1"/>
          </p:cNvSpPr>
          <p:nvPr/>
        </p:nvSpPr>
        <p:spPr bwMode="auto">
          <a:xfrm>
            <a:off x="582930" y="854058"/>
            <a:ext cx="11128057" cy="861774"/>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dirty="0">
                <a:solidFill>
                  <a:srgbClr val="50B400"/>
                </a:solidFill>
              </a:rPr>
              <a:t>A Tool for Collaborative CVR Production</a:t>
            </a:r>
          </a:p>
          <a:p>
            <a:endParaRPr lang="en-US" sz="2800" kern="0" dirty="0">
              <a:solidFill>
                <a:srgbClr val="50B400"/>
              </a:solidFill>
            </a:endParaRPr>
          </a:p>
        </p:txBody>
      </p:sp>
      <p:sp>
        <p:nvSpPr>
          <p:cNvPr id="9" name="Foliennummernplatzhalter 1">
            <a:extLst>
              <a:ext uri="{FF2B5EF4-FFF2-40B4-BE49-F238E27FC236}">
                <a16:creationId xmlns:a16="http://schemas.microsoft.com/office/drawing/2014/main" id="{29EEDE2C-23AD-4B42-A161-C521A72C17EE}"/>
              </a:ext>
            </a:extLst>
          </p:cNvPr>
          <p:cNvSpPr txBox="1">
            <a:spLocks/>
          </p:cNvSpPr>
          <p:nvPr/>
        </p:nvSpPr>
        <p:spPr>
          <a:xfrm>
            <a:off x="385078" y="6349881"/>
            <a:ext cx="3306812"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dirty="0">
                <a:latin typeface="+mj-lt"/>
              </a:rPr>
              <a:t>Midterm Presentation - RVA 2020-2021</a:t>
            </a:r>
          </a:p>
        </p:txBody>
      </p:sp>
    </p:spTree>
    <p:extLst>
      <p:ext uri="{BB962C8B-B14F-4D97-AF65-F5344CB8AC3E}">
        <p14:creationId xmlns:p14="http://schemas.microsoft.com/office/powerpoint/2010/main" val="7794215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5</a:t>
            </a:fld>
            <a:endParaRPr lang="en-US" sz="1400">
              <a:latin typeface="+mj-lt"/>
            </a:endParaRPr>
          </a:p>
        </p:txBody>
      </p:sp>
      <p:sp>
        <p:nvSpPr>
          <p:cNvPr id="8" name="TextBox 7">
            <a:extLst>
              <a:ext uri="{FF2B5EF4-FFF2-40B4-BE49-F238E27FC236}">
                <a16:creationId xmlns:a16="http://schemas.microsoft.com/office/drawing/2014/main" id="{98C6878B-5E93-F341-AC77-2423C100D7C5}"/>
              </a:ext>
            </a:extLst>
          </p:cNvPr>
          <p:cNvSpPr txBox="1"/>
          <p:nvPr/>
        </p:nvSpPr>
        <p:spPr>
          <a:xfrm>
            <a:off x="476518" y="1896732"/>
            <a:ext cx="11216181" cy="3139321"/>
          </a:xfrm>
          <a:prstGeom prst="rect">
            <a:avLst/>
          </a:prstGeom>
          <a:noFill/>
        </p:spPr>
        <p:txBody>
          <a:bodyPr wrap="square" rtlCol="0">
            <a:spAutoFit/>
          </a:bodyPr>
          <a:lstStyle/>
          <a:p>
            <a:r>
              <a:rPr lang="en-US" dirty="0">
                <a:latin typeface="+mj-lt"/>
              </a:rPr>
              <a:t>Carl Parker, 28 </a:t>
            </a:r>
            <a:r>
              <a:rPr lang="en-US" dirty="0" err="1">
                <a:latin typeface="+mj-lt"/>
              </a:rPr>
              <a:t>y.o</a:t>
            </a:r>
            <a:r>
              <a:rPr lang="en-US" dirty="0">
                <a:latin typeface="+mj-lt"/>
              </a:rPr>
              <a:t>., VR artist.</a:t>
            </a:r>
          </a:p>
          <a:p>
            <a:r>
              <a:rPr lang="en-US" dirty="0">
                <a:latin typeface="+mj-lt"/>
              </a:rPr>
              <a:t>The film and commercials company Carl works at is opening a department for VR productions. He will be in charge of creating virtual scenarios and rendering 360 videos in them, along with other artists with no technological backgrounds.</a:t>
            </a:r>
          </a:p>
          <a:p>
            <a:r>
              <a:rPr lang="en-US" dirty="0">
                <a:latin typeface="+mj-lt"/>
              </a:rPr>
              <a:t>Carl would benefit from a tool that would allow fast creation of video scenes without requiring advanced technical knowledge so that he can easily collaborate with is fellow coworkers.</a:t>
            </a:r>
          </a:p>
          <a:p>
            <a:endParaRPr lang="en-US" dirty="0">
              <a:latin typeface="+mj-lt"/>
            </a:endParaRPr>
          </a:p>
          <a:p>
            <a:r>
              <a:rPr lang="en-US" dirty="0" err="1">
                <a:latin typeface="+mj-lt"/>
              </a:rPr>
              <a:t>Ellon</a:t>
            </a:r>
            <a:r>
              <a:rPr lang="en-US" dirty="0">
                <a:latin typeface="+mj-lt"/>
              </a:rPr>
              <a:t> Moore, 45 </a:t>
            </a:r>
            <a:r>
              <a:rPr lang="en-US" dirty="0" err="1">
                <a:latin typeface="+mj-lt"/>
              </a:rPr>
              <a:t>y.o</a:t>
            </a:r>
            <a:r>
              <a:rPr lang="en-US" dirty="0">
                <a:latin typeface="+mj-lt"/>
              </a:rPr>
              <a:t>., film production manager.</a:t>
            </a:r>
          </a:p>
          <a:p>
            <a:r>
              <a:rPr lang="en-US" dirty="0">
                <a:latin typeface="+mj-lt"/>
              </a:rPr>
              <a:t>Mr. </a:t>
            </a:r>
            <a:r>
              <a:rPr lang="en-US" dirty="0" err="1">
                <a:latin typeface="+mj-lt"/>
              </a:rPr>
              <a:t>Ellon</a:t>
            </a:r>
            <a:r>
              <a:rPr lang="en-US" dirty="0">
                <a:latin typeface="+mj-lt"/>
              </a:rPr>
              <a:t> is in charge of the new department Carl will be working at. He wishes to make sure all productions are exactly as their clients expect them to be, so he must be able to look at the product from the user’s (immersed) perspective at all stages of project development and traditional VR development tools either provide only an on-screen perspective or involve time-consuming and sometimes expensive logistics.</a:t>
            </a:r>
          </a:p>
        </p:txBody>
      </p:sp>
      <p:cxnSp>
        <p:nvCxnSpPr>
          <p:cNvPr id="11" name="Straight Connector 10">
            <a:extLst>
              <a:ext uri="{FF2B5EF4-FFF2-40B4-BE49-F238E27FC236}">
                <a16:creationId xmlns:a16="http://schemas.microsoft.com/office/drawing/2014/main" id="{38C9EEF2-12EF-6742-9E72-78A451EAF230}"/>
              </a:ext>
            </a:extLst>
          </p:cNvPr>
          <p:cNvCxnSpPr/>
          <p:nvPr/>
        </p:nvCxnSpPr>
        <p:spPr bwMode="auto">
          <a:xfrm>
            <a:off x="476518" y="6168980"/>
            <a:ext cx="11217499" cy="0"/>
          </a:xfrm>
          <a:prstGeom prst="line">
            <a:avLst/>
          </a:prstGeom>
          <a:noFill/>
          <a:ln w="19050" cap="flat" cmpd="sng" algn="ctr">
            <a:solidFill>
              <a:srgbClr val="50B4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pic>
        <p:nvPicPr>
          <p:cNvPr id="2" name="Picture 1">
            <a:extLst>
              <a:ext uri="{FF2B5EF4-FFF2-40B4-BE49-F238E27FC236}">
                <a16:creationId xmlns:a16="http://schemas.microsoft.com/office/drawing/2014/main" id="{0AA56299-6EE6-7F41-948F-884B3199B564}"/>
              </a:ext>
            </a:extLst>
          </p:cNvPr>
          <p:cNvPicPr>
            <a:picLocks noChangeAspect="1"/>
          </p:cNvPicPr>
          <p:nvPr/>
        </p:nvPicPr>
        <p:blipFill>
          <a:blip r:embed="rId2"/>
          <a:stretch>
            <a:fillRect/>
          </a:stretch>
        </p:blipFill>
        <p:spPr>
          <a:xfrm>
            <a:off x="8641078" y="334800"/>
            <a:ext cx="3175000" cy="1524000"/>
          </a:xfrm>
          <a:prstGeom prst="rect">
            <a:avLst/>
          </a:prstGeom>
        </p:spPr>
      </p:pic>
      <p:sp>
        <p:nvSpPr>
          <p:cNvPr id="15" name="Rectangle 2">
            <a:extLst>
              <a:ext uri="{FF2B5EF4-FFF2-40B4-BE49-F238E27FC236}">
                <a16:creationId xmlns:a16="http://schemas.microsoft.com/office/drawing/2014/main" id="{09322590-479D-BF42-8D4E-909F8CC3367F}"/>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b="1" dirty="0"/>
              <a:t>Personas</a:t>
            </a:r>
          </a:p>
        </p:txBody>
      </p:sp>
      <p:sp>
        <p:nvSpPr>
          <p:cNvPr id="16" name="Rectangle 2">
            <a:extLst>
              <a:ext uri="{FF2B5EF4-FFF2-40B4-BE49-F238E27FC236}">
                <a16:creationId xmlns:a16="http://schemas.microsoft.com/office/drawing/2014/main" id="{8736646C-38E8-5E47-A075-5FCAA762E172}"/>
              </a:ext>
            </a:extLst>
          </p:cNvPr>
          <p:cNvSpPr txBox="1">
            <a:spLocks noChangeArrowheads="1"/>
          </p:cNvSpPr>
          <p:nvPr/>
        </p:nvSpPr>
        <p:spPr bwMode="auto">
          <a:xfrm>
            <a:off x="582930" y="854058"/>
            <a:ext cx="11128057" cy="861774"/>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dirty="0">
                <a:solidFill>
                  <a:srgbClr val="50B400"/>
                </a:solidFill>
              </a:rPr>
              <a:t>A Tool for Collaborative CVR Production</a:t>
            </a:r>
          </a:p>
          <a:p>
            <a:endParaRPr lang="en-US" sz="2800" kern="0" dirty="0">
              <a:solidFill>
                <a:srgbClr val="50B400"/>
              </a:solidFill>
            </a:endParaRPr>
          </a:p>
        </p:txBody>
      </p:sp>
      <p:sp>
        <p:nvSpPr>
          <p:cNvPr id="9" name="Foliennummernplatzhalter 1">
            <a:extLst>
              <a:ext uri="{FF2B5EF4-FFF2-40B4-BE49-F238E27FC236}">
                <a16:creationId xmlns:a16="http://schemas.microsoft.com/office/drawing/2014/main" id="{CABD3336-9330-4973-A292-89DCE530A091}"/>
              </a:ext>
            </a:extLst>
          </p:cNvPr>
          <p:cNvSpPr txBox="1">
            <a:spLocks/>
          </p:cNvSpPr>
          <p:nvPr/>
        </p:nvSpPr>
        <p:spPr>
          <a:xfrm>
            <a:off x="385078" y="6349881"/>
            <a:ext cx="3306812"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dirty="0">
                <a:latin typeface="+mj-lt"/>
              </a:rPr>
              <a:t>Midterm Presentation - RVA 2020-2021</a:t>
            </a:r>
          </a:p>
        </p:txBody>
      </p:sp>
    </p:spTree>
    <p:extLst>
      <p:ext uri="{BB962C8B-B14F-4D97-AF65-F5344CB8AC3E}">
        <p14:creationId xmlns:p14="http://schemas.microsoft.com/office/powerpoint/2010/main" val="26676915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6</a:t>
            </a:fld>
            <a:endParaRPr lang="en-US" sz="1400">
              <a:latin typeface="+mj-lt"/>
            </a:endParaRPr>
          </a:p>
        </p:txBody>
      </p:sp>
      <p:sp>
        <p:nvSpPr>
          <p:cNvPr id="8" name="TextBox 7">
            <a:extLst>
              <a:ext uri="{FF2B5EF4-FFF2-40B4-BE49-F238E27FC236}">
                <a16:creationId xmlns:a16="http://schemas.microsoft.com/office/drawing/2014/main" id="{98C6878B-5E93-F341-AC77-2423C100D7C5}"/>
              </a:ext>
            </a:extLst>
          </p:cNvPr>
          <p:cNvSpPr txBox="1"/>
          <p:nvPr/>
        </p:nvSpPr>
        <p:spPr>
          <a:xfrm>
            <a:off x="477836" y="1898271"/>
            <a:ext cx="11216181" cy="3416320"/>
          </a:xfrm>
          <a:prstGeom prst="rect">
            <a:avLst/>
          </a:prstGeom>
          <a:noFill/>
        </p:spPr>
        <p:txBody>
          <a:bodyPr wrap="square" rtlCol="0">
            <a:spAutoFit/>
          </a:bodyPr>
          <a:lstStyle/>
          <a:p>
            <a:r>
              <a:rPr lang="en-US" dirty="0" err="1">
                <a:latin typeface="+mj-lt"/>
              </a:rPr>
              <a:t>Brax</a:t>
            </a:r>
            <a:r>
              <a:rPr lang="en-US" dirty="0">
                <a:latin typeface="+mj-lt"/>
              </a:rPr>
              <a:t> Rossi, 32 </a:t>
            </a:r>
            <a:r>
              <a:rPr lang="en-US" dirty="0" err="1">
                <a:latin typeface="+mj-lt"/>
              </a:rPr>
              <a:t>y.o</a:t>
            </a:r>
            <a:r>
              <a:rPr lang="en-US" dirty="0">
                <a:latin typeface="+mj-lt"/>
              </a:rPr>
              <a:t>., real estate agent.</a:t>
            </a:r>
          </a:p>
          <a:p>
            <a:r>
              <a:rPr lang="en-US" dirty="0">
                <a:latin typeface="+mj-lt"/>
              </a:rPr>
              <a:t>Time management and business coordination can often become a hurdle for </a:t>
            </a:r>
            <a:r>
              <a:rPr lang="en-US" dirty="0" err="1">
                <a:latin typeface="+mj-lt"/>
              </a:rPr>
              <a:t>Brax</a:t>
            </a:r>
            <a:r>
              <a:rPr lang="en-US" dirty="0">
                <a:latin typeface="+mj-lt"/>
              </a:rPr>
              <a:t>. During the summer, </a:t>
            </a:r>
            <a:r>
              <a:rPr lang="en-US" dirty="0" err="1">
                <a:latin typeface="+mj-lt"/>
              </a:rPr>
              <a:t>Brax's</a:t>
            </a:r>
            <a:r>
              <a:rPr lang="en-US" dirty="0">
                <a:latin typeface="+mj-lt"/>
              </a:rPr>
              <a:t> portfolio often reaches up to 20 properties, and it costs time and money to travel across state.</a:t>
            </a:r>
          </a:p>
          <a:p>
            <a:r>
              <a:rPr lang="en-US" dirty="0" err="1">
                <a:latin typeface="+mj-lt"/>
              </a:rPr>
              <a:t>Brax</a:t>
            </a:r>
            <a:r>
              <a:rPr lang="en-US" dirty="0">
                <a:latin typeface="+mj-lt"/>
              </a:rPr>
              <a:t> wants to show as many properties as possible, as his income relies on successful sales. He would like to show his client the potential of a particular property and the location around it without physically showing the house, so he would benefit from a tool that allowed him to build a virtual representation of the property and show it to his clients.</a:t>
            </a:r>
          </a:p>
          <a:p>
            <a:endParaRPr lang="en-US" dirty="0">
              <a:latin typeface="+mj-lt"/>
            </a:endParaRPr>
          </a:p>
          <a:p>
            <a:r>
              <a:rPr lang="en-US" dirty="0">
                <a:latin typeface="+mj-lt"/>
              </a:rPr>
              <a:t>Annie Timms, 35 </a:t>
            </a:r>
            <a:r>
              <a:rPr lang="en-US" dirty="0" err="1">
                <a:latin typeface="+mj-lt"/>
              </a:rPr>
              <a:t>y.o</a:t>
            </a:r>
            <a:r>
              <a:rPr lang="en-US" dirty="0">
                <a:latin typeface="+mj-lt"/>
              </a:rPr>
              <a:t>., furniture and decoration store manager.</a:t>
            </a:r>
          </a:p>
          <a:p>
            <a:r>
              <a:rPr lang="en-US" dirty="0">
                <a:latin typeface="+mj-lt"/>
              </a:rPr>
              <a:t>Annie owns a franchise furniture store that sells household furniture and decorations. After the outbreak of the pandemic, sales plundered by 50% and relied mainly on online purchases. The store manager has tried online marketing and other digital strategies. She is willing to take a different approach to excel in the digital market, so immersive experiences to present pieces placed in realistic scenarios to her customers could be an approach with potential.</a:t>
            </a:r>
          </a:p>
        </p:txBody>
      </p:sp>
      <p:cxnSp>
        <p:nvCxnSpPr>
          <p:cNvPr id="11" name="Straight Connector 10">
            <a:extLst>
              <a:ext uri="{FF2B5EF4-FFF2-40B4-BE49-F238E27FC236}">
                <a16:creationId xmlns:a16="http://schemas.microsoft.com/office/drawing/2014/main" id="{38C9EEF2-12EF-6742-9E72-78A451EAF230}"/>
              </a:ext>
            </a:extLst>
          </p:cNvPr>
          <p:cNvCxnSpPr/>
          <p:nvPr/>
        </p:nvCxnSpPr>
        <p:spPr bwMode="auto">
          <a:xfrm>
            <a:off x="476518" y="6168980"/>
            <a:ext cx="11217499" cy="0"/>
          </a:xfrm>
          <a:prstGeom prst="line">
            <a:avLst/>
          </a:prstGeom>
          <a:noFill/>
          <a:ln w="19050" cap="flat" cmpd="sng" algn="ctr">
            <a:solidFill>
              <a:srgbClr val="50B4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5" name="Rectangle 2">
            <a:extLst>
              <a:ext uri="{FF2B5EF4-FFF2-40B4-BE49-F238E27FC236}">
                <a16:creationId xmlns:a16="http://schemas.microsoft.com/office/drawing/2014/main" id="{09322590-479D-BF42-8D4E-909F8CC3367F}"/>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b="1" dirty="0"/>
              <a:t>Personas</a:t>
            </a:r>
          </a:p>
        </p:txBody>
      </p:sp>
      <p:sp>
        <p:nvSpPr>
          <p:cNvPr id="16" name="Rectangle 2">
            <a:extLst>
              <a:ext uri="{FF2B5EF4-FFF2-40B4-BE49-F238E27FC236}">
                <a16:creationId xmlns:a16="http://schemas.microsoft.com/office/drawing/2014/main" id="{8736646C-38E8-5E47-A075-5FCAA762E172}"/>
              </a:ext>
            </a:extLst>
          </p:cNvPr>
          <p:cNvSpPr txBox="1">
            <a:spLocks noChangeArrowheads="1"/>
          </p:cNvSpPr>
          <p:nvPr/>
        </p:nvSpPr>
        <p:spPr bwMode="auto">
          <a:xfrm>
            <a:off x="582930" y="854058"/>
            <a:ext cx="11128057" cy="861774"/>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dirty="0">
                <a:solidFill>
                  <a:srgbClr val="50B400"/>
                </a:solidFill>
              </a:rPr>
              <a:t>A Tool for </a:t>
            </a:r>
            <a:r>
              <a:rPr lang="en-US" sz="2800" u="sng" kern="0" dirty="0">
                <a:solidFill>
                  <a:srgbClr val="50B400"/>
                </a:solidFill>
              </a:rPr>
              <a:t>Other</a:t>
            </a:r>
            <a:r>
              <a:rPr lang="en-US" sz="2800" kern="0" dirty="0">
                <a:solidFill>
                  <a:srgbClr val="50B400"/>
                </a:solidFill>
              </a:rPr>
              <a:t> VR Productions</a:t>
            </a:r>
          </a:p>
          <a:p>
            <a:endParaRPr lang="en-US" sz="2800" kern="0" dirty="0">
              <a:solidFill>
                <a:srgbClr val="50B400"/>
              </a:solidFill>
            </a:endParaRPr>
          </a:p>
        </p:txBody>
      </p:sp>
      <p:pic>
        <p:nvPicPr>
          <p:cNvPr id="10" name="Picture 9">
            <a:extLst>
              <a:ext uri="{FF2B5EF4-FFF2-40B4-BE49-F238E27FC236}">
                <a16:creationId xmlns:a16="http://schemas.microsoft.com/office/drawing/2014/main" id="{5BAD14ED-DF8B-4640-8859-22768896CFB3}"/>
              </a:ext>
            </a:extLst>
          </p:cNvPr>
          <p:cNvPicPr>
            <a:picLocks noChangeAspect="1"/>
          </p:cNvPicPr>
          <p:nvPr/>
        </p:nvPicPr>
        <p:blipFill>
          <a:blip r:embed="rId2"/>
          <a:stretch>
            <a:fillRect/>
          </a:stretch>
        </p:blipFill>
        <p:spPr>
          <a:xfrm>
            <a:off x="8641078" y="334800"/>
            <a:ext cx="3175000" cy="1524000"/>
          </a:xfrm>
          <a:prstGeom prst="rect">
            <a:avLst/>
          </a:prstGeom>
        </p:spPr>
      </p:pic>
      <p:sp>
        <p:nvSpPr>
          <p:cNvPr id="9" name="Foliennummernplatzhalter 1">
            <a:extLst>
              <a:ext uri="{FF2B5EF4-FFF2-40B4-BE49-F238E27FC236}">
                <a16:creationId xmlns:a16="http://schemas.microsoft.com/office/drawing/2014/main" id="{4F2B9A58-E81D-48B8-B7A5-1C057697CE33}"/>
              </a:ext>
            </a:extLst>
          </p:cNvPr>
          <p:cNvSpPr txBox="1">
            <a:spLocks/>
          </p:cNvSpPr>
          <p:nvPr/>
        </p:nvSpPr>
        <p:spPr>
          <a:xfrm>
            <a:off x="385078" y="6349881"/>
            <a:ext cx="3306812"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dirty="0">
                <a:latin typeface="+mj-lt"/>
              </a:rPr>
              <a:t>Midterm Presentation - RVA 2020-2021</a:t>
            </a:r>
          </a:p>
        </p:txBody>
      </p:sp>
    </p:spTree>
    <p:extLst>
      <p:ext uri="{BB962C8B-B14F-4D97-AF65-F5344CB8AC3E}">
        <p14:creationId xmlns:p14="http://schemas.microsoft.com/office/powerpoint/2010/main" val="16550264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7</a:t>
            </a:fld>
            <a:endParaRPr lang="en-US" sz="1400">
              <a:latin typeface="+mj-lt"/>
            </a:endParaRPr>
          </a:p>
        </p:txBody>
      </p:sp>
      <p:sp>
        <p:nvSpPr>
          <p:cNvPr id="8" name="TextBox 7">
            <a:extLst>
              <a:ext uri="{FF2B5EF4-FFF2-40B4-BE49-F238E27FC236}">
                <a16:creationId xmlns:a16="http://schemas.microsoft.com/office/drawing/2014/main" id="{98C6878B-5E93-F341-AC77-2423C100D7C5}"/>
              </a:ext>
            </a:extLst>
          </p:cNvPr>
          <p:cNvSpPr txBox="1"/>
          <p:nvPr/>
        </p:nvSpPr>
        <p:spPr>
          <a:xfrm>
            <a:off x="477837" y="1783684"/>
            <a:ext cx="11216180" cy="3693319"/>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mj-lt"/>
              </a:rPr>
              <a:t>As a VR artist, I want to introduce 3D models and animations into the scene to better illustrate what I am selling.</a:t>
            </a:r>
          </a:p>
          <a:p>
            <a:pPr marL="285750" indent="-285750">
              <a:buFont typeface="Arial" panose="020B0604020202020204" pitchFamily="34" charset="0"/>
              <a:buChar char="•"/>
            </a:pPr>
            <a:r>
              <a:rPr lang="en-US" dirty="0">
                <a:latin typeface="+mj-lt"/>
              </a:rPr>
              <a:t>As a VR artist, I want to freely move around the scene and move objects to properly mimic a real world scene like a room or office.</a:t>
            </a:r>
          </a:p>
          <a:p>
            <a:pPr marL="285750" indent="-285750">
              <a:buFont typeface="Arial" panose="020B0604020202020204" pitchFamily="34" charset="0"/>
              <a:buChar char="•"/>
            </a:pPr>
            <a:r>
              <a:rPr lang="en-US" dirty="0">
                <a:latin typeface="+mj-lt"/>
              </a:rPr>
              <a:t>As a VR artist, I want to work on my scene with others to increase production speed and improve overall quality.</a:t>
            </a:r>
          </a:p>
          <a:p>
            <a:pPr marL="285750" indent="-285750">
              <a:buFont typeface="Arial" panose="020B0604020202020204" pitchFamily="34" charset="0"/>
              <a:buChar char="•"/>
            </a:pPr>
            <a:r>
              <a:rPr lang="en-US" dirty="0">
                <a:latin typeface="+mj-lt"/>
              </a:rPr>
              <a:t>As a VR expert, I want to be able to import new 3D models and animations usable in any scene.</a:t>
            </a:r>
          </a:p>
          <a:p>
            <a:pPr marL="285750" indent="-285750">
              <a:buFont typeface="Arial" panose="020B0604020202020204" pitchFamily="34" charset="0"/>
              <a:buChar char="•"/>
            </a:pPr>
            <a:r>
              <a:rPr lang="en-US" dirty="0">
                <a:latin typeface="+mj-lt"/>
              </a:rPr>
              <a:t>As a Photographer/Camera Man, I want to create multiple cameras around the scene to better design which angle is most appealing.</a:t>
            </a:r>
          </a:p>
          <a:p>
            <a:pPr marL="285750" indent="-285750">
              <a:buFont typeface="Arial" panose="020B0604020202020204" pitchFamily="34" charset="0"/>
              <a:buChar char="•"/>
            </a:pPr>
            <a:r>
              <a:rPr lang="en-US" dirty="0">
                <a:latin typeface="+mj-lt"/>
              </a:rPr>
              <a:t>As a Photographer/Camera Man, I want to open saved scenes and record videos for delivery.</a:t>
            </a:r>
          </a:p>
          <a:p>
            <a:pPr marL="285750" indent="-285750">
              <a:buFont typeface="Arial" panose="020B0604020202020204" pitchFamily="34" charset="0"/>
              <a:buChar char="•"/>
            </a:pPr>
            <a:r>
              <a:rPr lang="en-US" dirty="0">
                <a:latin typeface="+mj-lt"/>
              </a:rPr>
              <a:t>As a Project Manager, I want to be able to quickly inspect the current state of a scene without waiting for rendered videos.</a:t>
            </a:r>
          </a:p>
          <a:p>
            <a:pPr marL="285750" indent="-285750">
              <a:buFont typeface="Arial" panose="020B0604020202020204" pitchFamily="34" charset="0"/>
              <a:buChar char="•"/>
            </a:pPr>
            <a:endParaRPr lang="en-US" dirty="0">
              <a:latin typeface="+mj-lt"/>
            </a:endParaRPr>
          </a:p>
          <a:p>
            <a:pPr marL="285750" indent="-285750">
              <a:buFont typeface="Arial" panose="020B0604020202020204" pitchFamily="34" charset="0"/>
              <a:buChar char="•"/>
            </a:pPr>
            <a:r>
              <a:rPr lang="en-US" dirty="0">
                <a:latin typeface="+mj-lt"/>
              </a:rPr>
              <a:t>As a consumer, I want to see the produced video content so that I can choose the products that best fit me.</a:t>
            </a:r>
          </a:p>
          <a:p>
            <a:pPr marL="285750" indent="-285750">
              <a:buFont typeface="Arial" panose="020B0604020202020204" pitchFamily="34" charset="0"/>
              <a:buChar char="•"/>
            </a:pPr>
            <a:r>
              <a:rPr lang="en-US" dirty="0">
                <a:latin typeface="+mj-lt"/>
              </a:rPr>
              <a:t>As a consumer, I want to see the produced video content so that I can entertain myself. </a:t>
            </a:r>
          </a:p>
        </p:txBody>
      </p:sp>
      <p:cxnSp>
        <p:nvCxnSpPr>
          <p:cNvPr id="11" name="Straight Connector 10">
            <a:extLst>
              <a:ext uri="{FF2B5EF4-FFF2-40B4-BE49-F238E27FC236}">
                <a16:creationId xmlns:a16="http://schemas.microsoft.com/office/drawing/2014/main" id="{38C9EEF2-12EF-6742-9E72-78A451EAF230}"/>
              </a:ext>
            </a:extLst>
          </p:cNvPr>
          <p:cNvCxnSpPr/>
          <p:nvPr/>
        </p:nvCxnSpPr>
        <p:spPr bwMode="auto">
          <a:xfrm>
            <a:off x="476518" y="6168980"/>
            <a:ext cx="11217499" cy="0"/>
          </a:xfrm>
          <a:prstGeom prst="line">
            <a:avLst/>
          </a:prstGeom>
          <a:noFill/>
          <a:ln w="19050" cap="flat" cmpd="sng" algn="ctr">
            <a:solidFill>
              <a:srgbClr val="50B4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5" name="Rectangle 2">
            <a:extLst>
              <a:ext uri="{FF2B5EF4-FFF2-40B4-BE49-F238E27FC236}">
                <a16:creationId xmlns:a16="http://schemas.microsoft.com/office/drawing/2014/main" id="{D1A1DD5F-2265-2946-BAA4-7664D26BCF1F}"/>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b="1" dirty="0"/>
              <a:t>User Stories</a:t>
            </a:r>
          </a:p>
        </p:txBody>
      </p:sp>
      <p:sp>
        <p:nvSpPr>
          <p:cNvPr id="16" name="Rectangle 2">
            <a:extLst>
              <a:ext uri="{FF2B5EF4-FFF2-40B4-BE49-F238E27FC236}">
                <a16:creationId xmlns:a16="http://schemas.microsoft.com/office/drawing/2014/main" id="{5368252F-A924-3E48-9F46-357A553A7009}"/>
              </a:ext>
            </a:extLst>
          </p:cNvPr>
          <p:cNvSpPr txBox="1">
            <a:spLocks noChangeArrowheads="1"/>
          </p:cNvSpPr>
          <p:nvPr/>
        </p:nvSpPr>
        <p:spPr bwMode="auto">
          <a:xfrm>
            <a:off x="582930" y="854058"/>
            <a:ext cx="11128057" cy="861774"/>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dirty="0">
                <a:solidFill>
                  <a:srgbClr val="50B400"/>
                </a:solidFill>
              </a:rPr>
              <a:t>A Tool for Collaborative CVR Production</a:t>
            </a:r>
          </a:p>
          <a:p>
            <a:endParaRPr lang="en-US" sz="2800" kern="0" dirty="0">
              <a:solidFill>
                <a:srgbClr val="50B400"/>
              </a:solidFill>
            </a:endParaRPr>
          </a:p>
        </p:txBody>
      </p:sp>
      <p:sp>
        <p:nvSpPr>
          <p:cNvPr id="9" name="Foliennummernplatzhalter 1">
            <a:extLst>
              <a:ext uri="{FF2B5EF4-FFF2-40B4-BE49-F238E27FC236}">
                <a16:creationId xmlns:a16="http://schemas.microsoft.com/office/drawing/2014/main" id="{BDE1FE26-DBED-4DBC-9ED8-0001216A39D7}"/>
              </a:ext>
            </a:extLst>
          </p:cNvPr>
          <p:cNvSpPr txBox="1">
            <a:spLocks/>
          </p:cNvSpPr>
          <p:nvPr/>
        </p:nvSpPr>
        <p:spPr>
          <a:xfrm>
            <a:off x="385078" y="6349881"/>
            <a:ext cx="3306812"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dirty="0">
                <a:latin typeface="+mj-lt"/>
              </a:rPr>
              <a:t>Midterm Presentation - RVA 2020-2021</a:t>
            </a:r>
          </a:p>
        </p:txBody>
      </p:sp>
    </p:spTree>
    <p:extLst>
      <p:ext uri="{BB962C8B-B14F-4D97-AF65-F5344CB8AC3E}">
        <p14:creationId xmlns:p14="http://schemas.microsoft.com/office/powerpoint/2010/main" val="267884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F11D177-A412-4B33-ADAB-02F209889A19}"/>
              </a:ext>
            </a:extLst>
          </p:cNvPr>
          <p:cNvPicPr>
            <a:picLocks noChangeAspect="1"/>
          </p:cNvPicPr>
          <p:nvPr/>
        </p:nvPicPr>
        <p:blipFill>
          <a:blip r:embed="rId2"/>
          <a:stretch>
            <a:fillRect/>
          </a:stretch>
        </p:blipFill>
        <p:spPr>
          <a:xfrm>
            <a:off x="3597826" y="728662"/>
            <a:ext cx="7534275" cy="5400675"/>
          </a:xfrm>
          <a:prstGeom prst="rect">
            <a:avLst/>
          </a:prstGeom>
        </p:spPr>
      </p:pic>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8</a:t>
            </a:fld>
            <a:endParaRPr lang="en-US" sz="1400">
              <a:latin typeface="+mj-lt"/>
            </a:endParaRPr>
          </a:p>
        </p:txBody>
      </p:sp>
      <p:cxnSp>
        <p:nvCxnSpPr>
          <p:cNvPr id="11" name="Straight Connector 10">
            <a:extLst>
              <a:ext uri="{FF2B5EF4-FFF2-40B4-BE49-F238E27FC236}">
                <a16:creationId xmlns:a16="http://schemas.microsoft.com/office/drawing/2014/main" id="{38C9EEF2-12EF-6742-9E72-78A451EAF230}"/>
              </a:ext>
            </a:extLst>
          </p:cNvPr>
          <p:cNvCxnSpPr/>
          <p:nvPr/>
        </p:nvCxnSpPr>
        <p:spPr bwMode="auto">
          <a:xfrm>
            <a:off x="476518" y="6168980"/>
            <a:ext cx="11217499" cy="0"/>
          </a:xfrm>
          <a:prstGeom prst="line">
            <a:avLst/>
          </a:prstGeom>
          <a:noFill/>
          <a:ln w="19050" cap="flat" cmpd="sng" algn="ctr">
            <a:solidFill>
              <a:srgbClr val="50B4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5" name="Rectangle 2">
            <a:extLst>
              <a:ext uri="{FF2B5EF4-FFF2-40B4-BE49-F238E27FC236}">
                <a16:creationId xmlns:a16="http://schemas.microsoft.com/office/drawing/2014/main" id="{9DB5648E-1FCF-D342-8E8B-C78DD3FDF0C1}"/>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b="1" dirty="0"/>
              <a:t>Visualization Aid</a:t>
            </a:r>
          </a:p>
        </p:txBody>
      </p:sp>
      <p:sp>
        <p:nvSpPr>
          <p:cNvPr id="16" name="Rectangle 2">
            <a:extLst>
              <a:ext uri="{FF2B5EF4-FFF2-40B4-BE49-F238E27FC236}">
                <a16:creationId xmlns:a16="http://schemas.microsoft.com/office/drawing/2014/main" id="{7FDDD7C9-C2B3-9545-AE96-F16ECCBD6388}"/>
              </a:ext>
            </a:extLst>
          </p:cNvPr>
          <p:cNvSpPr txBox="1">
            <a:spLocks noChangeArrowheads="1"/>
          </p:cNvSpPr>
          <p:nvPr/>
        </p:nvSpPr>
        <p:spPr bwMode="auto">
          <a:xfrm>
            <a:off x="582930" y="854058"/>
            <a:ext cx="11128057" cy="861774"/>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dirty="0">
                <a:solidFill>
                  <a:srgbClr val="50B400"/>
                </a:solidFill>
              </a:rPr>
              <a:t>A Tool for Collaborative CVR Production</a:t>
            </a:r>
          </a:p>
          <a:p>
            <a:endParaRPr lang="en-US" sz="2800" kern="0" dirty="0">
              <a:solidFill>
                <a:srgbClr val="50B400"/>
              </a:solidFill>
            </a:endParaRPr>
          </a:p>
        </p:txBody>
      </p:sp>
      <p:sp>
        <p:nvSpPr>
          <p:cNvPr id="8" name="Foliennummernplatzhalter 1">
            <a:extLst>
              <a:ext uri="{FF2B5EF4-FFF2-40B4-BE49-F238E27FC236}">
                <a16:creationId xmlns:a16="http://schemas.microsoft.com/office/drawing/2014/main" id="{4717676D-D527-47B1-ABE2-3D6A250CA291}"/>
              </a:ext>
            </a:extLst>
          </p:cNvPr>
          <p:cNvSpPr txBox="1">
            <a:spLocks/>
          </p:cNvSpPr>
          <p:nvPr/>
        </p:nvSpPr>
        <p:spPr>
          <a:xfrm>
            <a:off x="385078" y="6349881"/>
            <a:ext cx="3306812"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dirty="0">
                <a:latin typeface="+mj-lt"/>
              </a:rPr>
              <a:t>Midterm Presentation - RVA 2020-2021</a:t>
            </a:r>
          </a:p>
        </p:txBody>
      </p:sp>
    </p:spTree>
    <p:extLst>
      <p:ext uri="{BB962C8B-B14F-4D97-AF65-F5344CB8AC3E}">
        <p14:creationId xmlns:p14="http://schemas.microsoft.com/office/powerpoint/2010/main" val="1888807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9</a:t>
            </a:fld>
            <a:endParaRPr lang="en-US" sz="1400">
              <a:latin typeface="+mj-lt"/>
            </a:endParaRPr>
          </a:p>
        </p:txBody>
      </p:sp>
      <p:sp>
        <p:nvSpPr>
          <p:cNvPr id="8" name="TextBox 7">
            <a:extLst>
              <a:ext uri="{FF2B5EF4-FFF2-40B4-BE49-F238E27FC236}">
                <a16:creationId xmlns:a16="http://schemas.microsoft.com/office/drawing/2014/main" id="{98C6878B-5E93-F341-AC77-2423C100D7C5}"/>
              </a:ext>
            </a:extLst>
          </p:cNvPr>
          <p:cNvSpPr txBox="1"/>
          <p:nvPr/>
        </p:nvSpPr>
        <p:spPr>
          <a:xfrm>
            <a:off x="477836" y="1783684"/>
            <a:ext cx="11128057" cy="4401205"/>
          </a:xfrm>
          <a:prstGeom prst="rect">
            <a:avLst/>
          </a:prstGeom>
          <a:noFill/>
        </p:spPr>
        <p:txBody>
          <a:bodyPr wrap="square" rtlCol="0">
            <a:spAutoFit/>
          </a:bodyPr>
          <a:lstStyle/>
          <a:p>
            <a:pPr marL="285750" indent="-285750">
              <a:buFont typeface="Arial" panose="020B0604020202020204" pitchFamily="34" charset="0"/>
              <a:buChar char="•"/>
            </a:pPr>
            <a:r>
              <a:rPr lang="en-US" sz="2000" dirty="0">
                <a:solidFill>
                  <a:srgbClr val="50B400"/>
                </a:solidFill>
                <a:effectLst/>
                <a:latin typeface="+mj-lt"/>
              </a:rPr>
              <a:t>Quality requirements:</a:t>
            </a:r>
            <a:r>
              <a:rPr lang="en-US" sz="2000" dirty="0">
                <a:effectLst/>
                <a:latin typeface="+mj-lt"/>
              </a:rPr>
              <a:t> </a:t>
            </a:r>
          </a:p>
          <a:p>
            <a:pPr marL="742950" lvl="1" indent="-285750">
              <a:buFont typeface="Arial" panose="020B0604020202020204" pitchFamily="34" charset="0"/>
              <a:buChar char="•"/>
            </a:pPr>
            <a:r>
              <a:rPr lang="en-US" sz="2000" dirty="0">
                <a:latin typeface="+mj-lt"/>
              </a:rPr>
              <a:t>Run at 30+ fps</a:t>
            </a:r>
          </a:p>
          <a:p>
            <a:pPr marL="742950" lvl="1" indent="-285750">
              <a:buFont typeface="Arial" panose="020B0604020202020204" pitchFamily="34" charset="0"/>
              <a:buChar char="•"/>
            </a:pPr>
            <a:r>
              <a:rPr lang="en-US" sz="2000" dirty="0">
                <a:latin typeface="+mj-lt"/>
              </a:rPr>
              <a:t>Be </a:t>
            </a:r>
            <a:r>
              <a:rPr lang="en-US" sz="2000" dirty="0">
                <a:effectLst/>
                <a:latin typeface="+mj-lt"/>
              </a:rPr>
              <a:t>able to render videos at 30fps 720p or higher</a:t>
            </a:r>
          </a:p>
          <a:p>
            <a:pPr marL="742950" lvl="1" indent="-285750">
              <a:buFont typeface="Arial" panose="020B0604020202020204" pitchFamily="34" charset="0"/>
              <a:buChar char="•"/>
            </a:pPr>
            <a:r>
              <a:rPr lang="en-US" sz="2000" dirty="0">
                <a:effectLst/>
                <a:latin typeface="+mj-lt"/>
              </a:rPr>
              <a:t>Support 2+ users in same scene</a:t>
            </a:r>
          </a:p>
          <a:p>
            <a:pPr marL="742950" lvl="1" indent="-285750">
              <a:buFont typeface="Arial" panose="020B0604020202020204" pitchFamily="34" charset="0"/>
              <a:buChar char="•"/>
            </a:pPr>
            <a:r>
              <a:rPr lang="en-US" sz="2000" dirty="0">
                <a:latin typeface="+mj-lt"/>
              </a:rPr>
              <a:t>Run in any Oculus Quest and Android 5.0+</a:t>
            </a:r>
          </a:p>
          <a:p>
            <a:pPr marL="285750" indent="-285750">
              <a:buFont typeface="Arial" panose="020B0604020202020204" pitchFamily="34" charset="0"/>
              <a:buChar char="•"/>
            </a:pPr>
            <a:r>
              <a:rPr lang="en-US" sz="2000" dirty="0">
                <a:solidFill>
                  <a:srgbClr val="50B400"/>
                </a:solidFill>
                <a:latin typeface="+mj-lt"/>
              </a:rPr>
              <a:t>Functional requirements: </a:t>
            </a:r>
          </a:p>
          <a:p>
            <a:pPr marL="742950" lvl="1" indent="-285750">
              <a:buFont typeface="Arial" panose="020B0604020202020204" pitchFamily="34" charset="0"/>
              <a:buChar char="•"/>
            </a:pPr>
            <a:r>
              <a:rPr lang="en-US" sz="2000" dirty="0">
                <a:latin typeface="+mj-lt"/>
              </a:rPr>
              <a:t>Support standard 3D, animation and audio formats, insertable in scenes</a:t>
            </a:r>
          </a:p>
          <a:p>
            <a:pPr marL="742950" lvl="1" indent="-285750">
              <a:buFont typeface="Arial" panose="020B0604020202020204" pitchFamily="34" charset="0"/>
              <a:buChar char="•"/>
            </a:pPr>
            <a:r>
              <a:rPr lang="en-US" sz="2000" dirty="0">
                <a:latin typeface="+mj-lt"/>
              </a:rPr>
              <a:t>Support object manipulation through controllers to personalize scene</a:t>
            </a:r>
          </a:p>
          <a:p>
            <a:pPr marL="742950" lvl="1" indent="-285750">
              <a:buFont typeface="Arial" panose="020B0604020202020204" pitchFamily="34" charset="0"/>
              <a:buChar char="•"/>
            </a:pPr>
            <a:r>
              <a:rPr lang="en-US" sz="2000" dirty="0">
                <a:latin typeface="+mj-lt"/>
              </a:rPr>
              <a:t>Support camera manipulation through controllers to record videos in standard format</a:t>
            </a:r>
          </a:p>
          <a:p>
            <a:pPr marL="742950" lvl="1" indent="-285750">
              <a:buFont typeface="Arial" panose="020B0604020202020204" pitchFamily="34" charset="0"/>
              <a:buChar char="•"/>
            </a:pPr>
            <a:r>
              <a:rPr lang="en-US" sz="2000" dirty="0">
                <a:latin typeface="+mj-lt"/>
              </a:rPr>
              <a:t>Support in-scene movement by teleportation through controllers (Oculus) or eye-gazing (Cardboard)</a:t>
            </a:r>
          </a:p>
          <a:p>
            <a:pPr marL="742950" lvl="1" indent="-285750">
              <a:buFont typeface="Arial" panose="020B0604020202020204" pitchFamily="34" charset="0"/>
              <a:buChar char="•"/>
            </a:pPr>
            <a:r>
              <a:rPr lang="en-US" sz="2000" dirty="0">
                <a:latin typeface="+mj-lt"/>
              </a:rPr>
              <a:t>Provide local connection for real-time collaboration</a:t>
            </a:r>
          </a:p>
          <a:p>
            <a:pPr marL="742950" lvl="1" indent="-285750">
              <a:buFont typeface="Arial" panose="020B0604020202020204" pitchFamily="34" charset="0"/>
              <a:buChar char="•"/>
            </a:pPr>
            <a:r>
              <a:rPr lang="en-US" sz="2000" dirty="0">
                <a:latin typeface="+mj-lt"/>
              </a:rPr>
              <a:t>Support scene management (save, load, etc.)</a:t>
            </a:r>
            <a:endParaRPr lang="en-US" sz="2000" dirty="0">
              <a:effectLst/>
              <a:latin typeface="+mj-lt"/>
            </a:endParaRPr>
          </a:p>
          <a:p>
            <a:pPr marL="285750" indent="-285750">
              <a:buFont typeface="Arial" panose="020B0604020202020204" pitchFamily="34" charset="0"/>
              <a:buChar char="•"/>
            </a:pPr>
            <a:endParaRPr lang="en-US" sz="2000" dirty="0">
              <a:latin typeface="+mj-lt"/>
            </a:endParaRPr>
          </a:p>
          <a:p>
            <a:pPr marL="742950" lvl="1" indent="-285750">
              <a:buFont typeface="Wingdings" pitchFamily="2" charset="2"/>
              <a:buChar char="§"/>
            </a:pPr>
            <a:endParaRPr lang="en-US" sz="2000" dirty="0">
              <a:latin typeface="+mj-lt"/>
            </a:endParaRPr>
          </a:p>
        </p:txBody>
      </p:sp>
      <p:cxnSp>
        <p:nvCxnSpPr>
          <p:cNvPr id="11" name="Straight Connector 10">
            <a:extLst>
              <a:ext uri="{FF2B5EF4-FFF2-40B4-BE49-F238E27FC236}">
                <a16:creationId xmlns:a16="http://schemas.microsoft.com/office/drawing/2014/main" id="{38C9EEF2-12EF-6742-9E72-78A451EAF230}"/>
              </a:ext>
            </a:extLst>
          </p:cNvPr>
          <p:cNvCxnSpPr/>
          <p:nvPr/>
        </p:nvCxnSpPr>
        <p:spPr bwMode="auto">
          <a:xfrm>
            <a:off x="476518" y="6168980"/>
            <a:ext cx="11217499" cy="0"/>
          </a:xfrm>
          <a:prstGeom prst="line">
            <a:avLst/>
          </a:prstGeom>
          <a:noFill/>
          <a:ln w="19050" cap="flat" cmpd="sng" algn="ctr">
            <a:solidFill>
              <a:srgbClr val="50B4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pic>
        <p:nvPicPr>
          <p:cNvPr id="2" name="Picture 1">
            <a:extLst>
              <a:ext uri="{FF2B5EF4-FFF2-40B4-BE49-F238E27FC236}">
                <a16:creationId xmlns:a16="http://schemas.microsoft.com/office/drawing/2014/main" id="{8FEE50DD-70CF-EF4A-9EEF-504AE5F99987}"/>
              </a:ext>
            </a:extLst>
          </p:cNvPr>
          <p:cNvPicPr>
            <a:picLocks noChangeAspect="1"/>
          </p:cNvPicPr>
          <p:nvPr/>
        </p:nvPicPr>
        <p:blipFill rotWithShape="1">
          <a:blip r:embed="rId2"/>
          <a:srcRect l="24235" r="21898"/>
          <a:stretch/>
        </p:blipFill>
        <p:spPr>
          <a:xfrm>
            <a:off x="9372604" y="1212429"/>
            <a:ext cx="2507932" cy="3216685"/>
          </a:xfrm>
          <a:prstGeom prst="rect">
            <a:avLst/>
          </a:prstGeom>
        </p:spPr>
      </p:pic>
      <p:sp>
        <p:nvSpPr>
          <p:cNvPr id="15" name="Rectangle 2">
            <a:extLst>
              <a:ext uri="{FF2B5EF4-FFF2-40B4-BE49-F238E27FC236}">
                <a16:creationId xmlns:a16="http://schemas.microsoft.com/office/drawing/2014/main" id="{5EE5E829-4A87-BE4D-AA40-C36B52C6C549}"/>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b="1" dirty="0"/>
              <a:t>Requirements</a:t>
            </a:r>
          </a:p>
        </p:txBody>
      </p:sp>
      <p:sp>
        <p:nvSpPr>
          <p:cNvPr id="16" name="Rectangle 2">
            <a:extLst>
              <a:ext uri="{FF2B5EF4-FFF2-40B4-BE49-F238E27FC236}">
                <a16:creationId xmlns:a16="http://schemas.microsoft.com/office/drawing/2014/main" id="{7BEAC418-ECB8-9F48-BE87-25E2BD3D79F4}"/>
              </a:ext>
            </a:extLst>
          </p:cNvPr>
          <p:cNvSpPr txBox="1">
            <a:spLocks noChangeArrowheads="1"/>
          </p:cNvSpPr>
          <p:nvPr/>
        </p:nvSpPr>
        <p:spPr bwMode="auto">
          <a:xfrm>
            <a:off x="582930" y="854058"/>
            <a:ext cx="11128057" cy="861774"/>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dirty="0">
                <a:solidFill>
                  <a:srgbClr val="50B400"/>
                </a:solidFill>
              </a:rPr>
              <a:t>A Tool for Collaborative CVR Production</a:t>
            </a:r>
          </a:p>
          <a:p>
            <a:endParaRPr lang="en-US" sz="2800" kern="0" dirty="0">
              <a:solidFill>
                <a:srgbClr val="50B400"/>
              </a:solidFill>
            </a:endParaRPr>
          </a:p>
        </p:txBody>
      </p:sp>
      <p:sp>
        <p:nvSpPr>
          <p:cNvPr id="9" name="Foliennummernplatzhalter 1">
            <a:extLst>
              <a:ext uri="{FF2B5EF4-FFF2-40B4-BE49-F238E27FC236}">
                <a16:creationId xmlns:a16="http://schemas.microsoft.com/office/drawing/2014/main" id="{A3D81C7E-9989-4B2C-8F4C-87A858835E93}"/>
              </a:ext>
            </a:extLst>
          </p:cNvPr>
          <p:cNvSpPr txBox="1">
            <a:spLocks/>
          </p:cNvSpPr>
          <p:nvPr/>
        </p:nvSpPr>
        <p:spPr>
          <a:xfrm>
            <a:off x="385078" y="6349881"/>
            <a:ext cx="3306812"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dirty="0">
                <a:latin typeface="+mj-lt"/>
              </a:rPr>
              <a:t>Midterm Presentation - RVA 2020-2021</a:t>
            </a:r>
          </a:p>
        </p:txBody>
      </p:sp>
    </p:spTree>
    <p:extLst>
      <p:ext uri="{BB962C8B-B14F-4D97-AF65-F5344CB8AC3E}">
        <p14:creationId xmlns:p14="http://schemas.microsoft.com/office/powerpoint/2010/main" val="13743214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301</TotalTime>
  <Words>1367</Words>
  <Application>Microsoft Office PowerPoint</Application>
  <PresentationFormat>Widescreen</PresentationFormat>
  <Paragraphs>130</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Calibri Light</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Bernardo Marques</dc:creator>
  <cp:lastModifiedBy>Lenovo</cp:lastModifiedBy>
  <cp:revision>36</cp:revision>
  <dcterms:created xsi:type="dcterms:W3CDTF">2019-11-05T20:34:05Z</dcterms:created>
  <dcterms:modified xsi:type="dcterms:W3CDTF">2020-11-24T18:00:41Z</dcterms:modified>
</cp:coreProperties>
</file>

<file path=docProps/thumbnail.jpeg>
</file>